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chart7.xml" ContentType="application/vnd.openxmlformats-officedocument.drawingml.chart+xml"/>
  <Override PartName="/ppt/notesSlides/notesSlide3.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notesSlides/notesSlide4.xml" ContentType="application/vnd.openxmlformats-officedocument.presentationml.notesSlide+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notesSlides/notesSlide5.xml" ContentType="application/vnd.openxmlformats-officedocument.presentationml.notesSl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ppt/theme/themeOverride9.xml" ContentType="application/vnd.openxmlformats-officedocument.themeOverride+xml"/>
  <Override PartName="/ppt/charts/chart16.xml" ContentType="application/vnd.openxmlformats-officedocument.drawingml.chart+xml"/>
  <Override PartName="/ppt/theme/themeOverride10.xml" ContentType="application/vnd.openxmlformats-officedocument.themeOverride+xml"/>
  <Override PartName="/ppt/notesSlides/notesSlide6.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7.xml" ContentType="application/vnd.openxmlformats-officedocument.drawingml.chartshapes+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8.xml" ContentType="application/vnd.openxmlformats-officedocument.drawingml.chartshapes+xml"/>
  <Override PartName="/ppt/charts/chart23.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9.xml" ContentType="application/vnd.openxmlformats-officedocument.drawingml.chartshapes+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0.xml" ContentType="application/vnd.openxmlformats-officedocument.drawingml.chartshapes+xml"/>
  <Override PartName="/ppt/charts/chart25.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1.xml" ContentType="application/vnd.openxmlformats-officedocument.drawingml.chartshapes+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2.xml" ContentType="application/vnd.openxmlformats-officedocument.drawingml.chartshapes+xml"/>
  <Override PartName="/ppt/charts/chart27.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3.xml" ContentType="application/vnd.openxmlformats-officedocument.drawingml.chartshapes+xml"/>
  <Override PartName="/ppt/charts/chart28.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4.xml" ContentType="application/vnd.openxmlformats-officedocument.drawingml.chartshapes+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5.xml" ContentType="application/vnd.openxmlformats-officedocument.drawingml.chartshapes+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16.xml" ContentType="application/vnd.openxmlformats-officedocument.drawingml.chartshapes+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7.xml" ContentType="application/vnd.openxmlformats-officedocument.drawingml.chartshapes+xml"/>
  <Override PartName="/ppt/charts/chart32.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8.xml" ContentType="application/vnd.openxmlformats-officedocument.drawingml.chartshapes+xml"/>
  <Override PartName="/ppt/charts/chart33.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19.xml" ContentType="application/vnd.openxmlformats-officedocument.drawingml.chartshapes+xml"/>
  <Override PartName="/ppt/charts/chart34.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20.xml" ContentType="application/vnd.openxmlformats-officedocument.drawingml.chartshapes+xml"/>
  <Override PartName="/ppt/charts/chart35.xml" ContentType="application/vnd.openxmlformats-officedocument.drawingml.chart+xml"/>
  <Override PartName="/ppt/charts/style23.xml" ContentType="application/vnd.ms-office.chartstyle+xml"/>
  <Override PartName="/ppt/charts/colors23.xml" ContentType="application/vnd.ms-office.chartcolorstyle+xml"/>
  <Override PartName="/ppt/drawings/drawing21.xml" ContentType="application/vnd.openxmlformats-officedocument.drawingml.chartshapes+xml"/>
  <Override PartName="/ppt/charts/chart36.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22.xml" ContentType="application/vnd.openxmlformats-officedocument.drawingml.chartshapes+xml"/>
  <Override PartName="/ppt/charts/chart37.xml" ContentType="application/vnd.openxmlformats-officedocument.drawingml.chart+xml"/>
  <Override PartName="/ppt/charts/style25.xml" ContentType="application/vnd.ms-office.chartstyle+xml"/>
  <Override PartName="/ppt/charts/colors25.xml" ContentType="application/vnd.ms-office.chartcolorstyle+xml"/>
  <Override PartName="/ppt/drawings/drawing23.xml" ContentType="application/vnd.openxmlformats-officedocument.drawingml.chartshapes+xml"/>
  <Override PartName="/ppt/charts/chart38.xml" ContentType="application/vnd.openxmlformats-officedocument.drawingml.chart+xml"/>
  <Override PartName="/ppt/charts/style26.xml" ContentType="application/vnd.ms-office.chartstyle+xml"/>
  <Override PartName="/ppt/charts/colors26.xml" ContentType="application/vnd.ms-office.chartcolorstyle+xml"/>
  <Override PartName="/ppt/drawings/drawing24.xml" ContentType="application/vnd.openxmlformats-officedocument.drawingml.chartshapes+xml"/>
  <Override PartName="/ppt/charts/chart39.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3"/>
  </p:notesMasterIdLst>
  <p:handoutMasterIdLst>
    <p:handoutMasterId r:id="rId44"/>
  </p:handoutMasterIdLst>
  <p:sldIdLst>
    <p:sldId id="256" r:id="rId5"/>
    <p:sldId id="2147483320" r:id="rId6"/>
    <p:sldId id="11980" r:id="rId7"/>
    <p:sldId id="312" r:id="rId8"/>
    <p:sldId id="289" r:id="rId9"/>
    <p:sldId id="313" r:id="rId10"/>
    <p:sldId id="2147483319" r:id="rId11"/>
    <p:sldId id="749" r:id="rId12"/>
    <p:sldId id="292" r:id="rId13"/>
    <p:sldId id="298" r:id="rId14"/>
    <p:sldId id="297" r:id="rId15"/>
    <p:sldId id="296" r:id="rId16"/>
    <p:sldId id="750" r:id="rId17"/>
    <p:sldId id="308" r:id="rId18"/>
    <p:sldId id="2147483321" r:id="rId19"/>
    <p:sldId id="277" r:id="rId20"/>
    <p:sldId id="2147483325" r:id="rId21"/>
    <p:sldId id="268" r:id="rId22"/>
    <p:sldId id="276" r:id="rId23"/>
    <p:sldId id="2147483342" r:id="rId24"/>
    <p:sldId id="279" r:id="rId25"/>
    <p:sldId id="278" r:id="rId26"/>
    <p:sldId id="280" r:id="rId27"/>
    <p:sldId id="281" r:id="rId28"/>
    <p:sldId id="283" r:id="rId29"/>
    <p:sldId id="284" r:id="rId30"/>
    <p:sldId id="287" r:id="rId31"/>
    <p:sldId id="11975" r:id="rId32"/>
    <p:sldId id="2147483322" r:id="rId33"/>
    <p:sldId id="11978" r:id="rId34"/>
    <p:sldId id="753" r:id="rId35"/>
    <p:sldId id="11972" r:id="rId36"/>
    <p:sldId id="2147483341" r:id="rId37"/>
    <p:sldId id="754" r:id="rId38"/>
    <p:sldId id="824" r:id="rId39"/>
    <p:sldId id="303" r:id="rId40"/>
    <p:sldId id="11983" r:id="rId41"/>
    <p:sldId id="825" r:id="rId42"/>
  </p:sldIdLst>
  <p:sldSz cx="18288000" cy="10287000"/>
  <p:notesSz cx="7023100" cy="9309100"/>
  <p:embeddedFontLst>
    <p:embeddedFont>
      <p:font typeface="Barlow" panose="020B0604020202020204" charset="0"/>
      <p:regular r:id="rId45"/>
      <p:bold r:id="rId46"/>
      <p:italic r:id="rId47"/>
      <p:boldItalic r:id="rId48"/>
    </p:embeddedFont>
    <p:embeddedFont>
      <p:font typeface="Century Gothic" panose="020B0604020202020204" charset="0"/>
      <p:regular r:id="rId49"/>
      <p:bold r:id="rId50"/>
      <p:italic r:id="rId51"/>
      <p:boldItalic r:id="rId52"/>
    </p:embeddedFont>
    <p:embeddedFont>
      <p:font typeface="Impact" panose="020B0806030902050204" pitchFamily="34" charset="0"/>
      <p:regular r:id="rId53"/>
    </p:embeddedFont>
    <p:embeddedFont>
      <p:font typeface="Trebuchet MS" panose="020B0603020202020204" pitchFamily="34" charset="0"/>
      <p:regular r:id="rId54"/>
      <p:bold r:id="rId55"/>
      <p:italic r:id="rId56"/>
      <p:boldItalic r:id="rId57"/>
    </p:embeddedFont>
    <p:embeddedFont>
      <p:font typeface="Trebuchet MS Bold" panose="020B0703020202020204" pitchFamily="34" charset="0"/>
      <p:bold r:id="rId5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arzyna Piotrowska" initials="KP" lastIdx="1" clrIdx="0">
    <p:extLst>
      <p:ext uri="{19B8F6BF-5375-455C-9EA6-DF929625EA0E}">
        <p15:presenceInfo xmlns:p15="http://schemas.microsoft.com/office/powerpoint/2012/main" userId="S::katarzyna_piotrowska@goodyear.com::b254a946-63e0-4ef5-a638-7f8dc58d68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3A7"/>
    <a:srgbClr val="FFD303"/>
    <a:srgbClr val="E66E25"/>
    <a:srgbClr val="2B5F4B"/>
    <a:srgbClr val="74D91B"/>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35D2C8-E969-4362-ADF0-880479008C8F}" v="1" dt="2026-04-26T18:16:27.6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3240"/>
        <p:guide pos="57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Zagorska" userId="S::joanna_zagorska@goodyear.com::f9a8423d-a731-4931-94d9-284b32c87014" providerId="AD" clId="Web-{291DF061-5B01-8D4C-BF22-82B49E0FF342}"/>
    <pc:docChg chg="addSld delSld">
      <pc:chgData name="Joanna Zagorska" userId="S::joanna_zagorska@goodyear.com::f9a8423d-a731-4931-94d9-284b32c87014" providerId="AD" clId="Web-{291DF061-5B01-8D4C-BF22-82B49E0FF342}" dt="2026-04-24T10:55:56.375" v="4"/>
      <pc:docMkLst>
        <pc:docMk/>
      </pc:docMkLst>
      <pc:sldChg chg="del">
        <pc:chgData name="Joanna Zagorska" userId="S::joanna_zagorska@goodyear.com::f9a8423d-a731-4931-94d9-284b32c87014" providerId="AD" clId="Web-{291DF061-5B01-8D4C-BF22-82B49E0FF342}" dt="2026-04-24T10:55:56.375" v="4"/>
        <pc:sldMkLst>
          <pc:docMk/>
          <pc:sldMk cId="535585258" sldId="11982"/>
        </pc:sldMkLst>
      </pc:sldChg>
      <pc:sldChg chg="del">
        <pc:chgData name="Joanna Zagorska" userId="S::joanna_zagorska@goodyear.com::f9a8423d-a731-4931-94d9-284b32c87014" providerId="AD" clId="Web-{291DF061-5B01-8D4C-BF22-82B49E0FF342}" dt="2026-04-24T10:55:31.500" v="1"/>
        <pc:sldMkLst>
          <pc:docMk/>
          <pc:sldMk cId="3258378585" sldId="11984"/>
        </pc:sldMkLst>
      </pc:sldChg>
      <pc:sldChg chg="del">
        <pc:chgData name="Joanna Zagorska" userId="S::joanna_zagorska@goodyear.com::f9a8423d-a731-4931-94d9-284b32c87014" providerId="AD" clId="Web-{291DF061-5B01-8D4C-BF22-82B49E0FF342}" dt="2026-04-24T10:55:30.484" v="0"/>
        <pc:sldMkLst>
          <pc:docMk/>
          <pc:sldMk cId="3420228948" sldId="11985"/>
        </pc:sldMkLst>
      </pc:sldChg>
      <pc:sldChg chg="del">
        <pc:chgData name="Joanna Zagorska" userId="S::joanna_zagorska@goodyear.com::f9a8423d-a731-4931-94d9-284b32c87014" providerId="AD" clId="Web-{291DF061-5B01-8D4C-BF22-82B49E0FF342}" dt="2026-04-24T10:55:32.343" v="2"/>
        <pc:sldMkLst>
          <pc:docMk/>
          <pc:sldMk cId="1632435034" sldId="11986"/>
        </pc:sldMkLst>
      </pc:sldChg>
      <pc:sldChg chg="add replId">
        <pc:chgData name="Joanna Zagorska" userId="S::joanna_zagorska@goodyear.com::f9a8423d-a731-4931-94d9-284b32c87014" providerId="AD" clId="Web-{291DF061-5B01-8D4C-BF22-82B49E0FF342}" dt="2026-04-24T10:55:49.969" v="3"/>
        <pc:sldMkLst>
          <pc:docMk/>
          <pc:sldMk cId="3784747942" sldId="2147483341"/>
        </pc:sldMkLst>
      </pc:sldChg>
    </pc:docChg>
  </pc:docChgLst>
  <pc:docChgLst>
    <pc:chgData name="Joanna Zagorska" userId="f9a8423d-a731-4931-94d9-284b32c87014" providerId="ADAL" clId="{CDB3DC23-DB73-44A3-BD41-BD91471C4DDE}"/>
    <pc:docChg chg="undo custSel addSld delSld modSld sldOrd">
      <pc:chgData name="Joanna Zagorska" userId="f9a8423d-a731-4931-94d9-284b32c87014" providerId="ADAL" clId="{CDB3DC23-DB73-44A3-BD41-BD91471C4DDE}" dt="2026-04-26T18:16:27.627" v="1879" actId="478"/>
      <pc:docMkLst>
        <pc:docMk/>
      </pc:docMkLst>
      <pc:sldChg chg="add del">
        <pc:chgData name="Joanna Zagorska" userId="f9a8423d-a731-4931-94d9-284b32c87014" providerId="ADAL" clId="{CDB3DC23-DB73-44A3-BD41-BD91471C4DDE}" dt="2026-04-24T12:12:39.771" v="1874"/>
        <pc:sldMkLst>
          <pc:docMk/>
          <pc:sldMk cId="4010780189" sldId="268"/>
        </pc:sldMkLst>
      </pc:sldChg>
      <pc:sldChg chg="add del">
        <pc:chgData name="Joanna Zagorska" userId="f9a8423d-a731-4931-94d9-284b32c87014" providerId="ADAL" clId="{CDB3DC23-DB73-44A3-BD41-BD91471C4DDE}" dt="2026-04-24T12:12:39.771" v="1874"/>
        <pc:sldMkLst>
          <pc:docMk/>
          <pc:sldMk cId="1997311048" sldId="276"/>
        </pc:sldMkLst>
      </pc:sldChg>
      <pc:sldChg chg="add">
        <pc:chgData name="Joanna Zagorska" userId="f9a8423d-a731-4931-94d9-284b32c87014" providerId="ADAL" clId="{CDB3DC23-DB73-44A3-BD41-BD91471C4DDE}" dt="2026-04-07T07:18:49.176" v="480"/>
        <pc:sldMkLst>
          <pc:docMk/>
          <pc:sldMk cId="0" sldId="277"/>
        </pc:sldMkLst>
      </pc:sldChg>
      <pc:sldChg chg="add del">
        <pc:chgData name="Joanna Zagorska" userId="f9a8423d-a731-4931-94d9-284b32c87014" providerId="ADAL" clId="{CDB3DC23-DB73-44A3-BD41-BD91471C4DDE}" dt="2026-04-24T12:12:39.771" v="1874"/>
        <pc:sldMkLst>
          <pc:docMk/>
          <pc:sldMk cId="2476818764" sldId="278"/>
        </pc:sldMkLst>
      </pc:sldChg>
      <pc:sldChg chg="add del">
        <pc:chgData name="Joanna Zagorska" userId="f9a8423d-a731-4931-94d9-284b32c87014" providerId="ADAL" clId="{CDB3DC23-DB73-44A3-BD41-BD91471C4DDE}" dt="2026-04-24T12:12:39.771" v="1874"/>
        <pc:sldMkLst>
          <pc:docMk/>
          <pc:sldMk cId="1964720167" sldId="279"/>
        </pc:sldMkLst>
      </pc:sldChg>
      <pc:sldChg chg="add del">
        <pc:chgData name="Joanna Zagorska" userId="f9a8423d-a731-4931-94d9-284b32c87014" providerId="ADAL" clId="{CDB3DC23-DB73-44A3-BD41-BD91471C4DDE}" dt="2026-04-24T12:12:39.771" v="1874"/>
        <pc:sldMkLst>
          <pc:docMk/>
          <pc:sldMk cId="1644405425" sldId="280"/>
        </pc:sldMkLst>
      </pc:sldChg>
      <pc:sldChg chg="add del">
        <pc:chgData name="Joanna Zagorska" userId="f9a8423d-a731-4931-94d9-284b32c87014" providerId="ADAL" clId="{CDB3DC23-DB73-44A3-BD41-BD91471C4DDE}" dt="2026-04-24T12:12:39.771" v="1874"/>
        <pc:sldMkLst>
          <pc:docMk/>
          <pc:sldMk cId="680935926" sldId="281"/>
        </pc:sldMkLst>
      </pc:sldChg>
      <pc:sldChg chg="add del">
        <pc:chgData name="Joanna Zagorska" userId="f9a8423d-a731-4931-94d9-284b32c87014" providerId="ADAL" clId="{CDB3DC23-DB73-44A3-BD41-BD91471C4DDE}" dt="2026-04-24T12:12:39.771" v="1874"/>
        <pc:sldMkLst>
          <pc:docMk/>
          <pc:sldMk cId="3311905351" sldId="283"/>
        </pc:sldMkLst>
      </pc:sldChg>
      <pc:sldChg chg="add del">
        <pc:chgData name="Joanna Zagorska" userId="f9a8423d-a731-4931-94d9-284b32c87014" providerId="ADAL" clId="{CDB3DC23-DB73-44A3-BD41-BD91471C4DDE}" dt="2026-04-24T12:12:39.771" v="1874"/>
        <pc:sldMkLst>
          <pc:docMk/>
          <pc:sldMk cId="4178903511" sldId="284"/>
        </pc:sldMkLst>
      </pc:sldChg>
      <pc:sldChg chg="add">
        <pc:chgData name="Joanna Zagorska" userId="f9a8423d-a731-4931-94d9-284b32c87014" providerId="ADAL" clId="{CDB3DC23-DB73-44A3-BD41-BD91471C4DDE}" dt="2026-04-24T12:13:55.977" v="1878"/>
        <pc:sldMkLst>
          <pc:docMk/>
          <pc:sldMk cId="2230396898" sldId="287"/>
        </pc:sldMkLst>
      </pc:sldChg>
      <pc:sldChg chg="addSp delSp modSp mod">
        <pc:chgData name="Joanna Zagorska" userId="f9a8423d-a731-4931-94d9-284b32c87014" providerId="ADAL" clId="{CDB3DC23-DB73-44A3-BD41-BD91471C4DDE}" dt="2026-04-21T13:06:03.196" v="1869" actId="14100"/>
        <pc:sldMkLst>
          <pc:docMk/>
          <pc:sldMk cId="3371247366" sldId="312"/>
        </pc:sldMkLst>
        <pc:picChg chg="mod">
          <ac:chgData name="Joanna Zagorska" userId="f9a8423d-a731-4931-94d9-284b32c87014" providerId="ADAL" clId="{CDB3DC23-DB73-44A3-BD41-BD91471C4DDE}" dt="2026-04-21T13:06:03.196" v="1869" actId="14100"/>
          <ac:picMkLst>
            <pc:docMk/>
            <pc:sldMk cId="3371247366" sldId="312"/>
            <ac:picMk id="3" creationId="{3D6E3F9E-27B4-4D52-A752-C135F6DA3547}"/>
          </ac:picMkLst>
        </pc:picChg>
        <pc:picChg chg="add mod modCrop">
          <ac:chgData name="Joanna Zagorska" userId="f9a8423d-a731-4931-94d9-284b32c87014" providerId="ADAL" clId="{CDB3DC23-DB73-44A3-BD41-BD91471C4DDE}" dt="2026-04-21T13:06:00.277" v="1868" actId="1076"/>
          <ac:picMkLst>
            <pc:docMk/>
            <pc:sldMk cId="3371247366" sldId="312"/>
            <ac:picMk id="5" creationId="{45A8C19C-1B1A-C46E-C00F-F36914CCD8C2}"/>
          </ac:picMkLst>
        </pc:picChg>
      </pc:sldChg>
      <pc:sldChg chg="addSp delSp modSp mod">
        <pc:chgData name="Joanna Zagorska" userId="f9a8423d-a731-4931-94d9-284b32c87014" providerId="ADAL" clId="{CDB3DC23-DB73-44A3-BD41-BD91471C4DDE}" dt="2026-04-01T11:14:19.026" v="60" actId="1076"/>
        <pc:sldMkLst>
          <pc:docMk/>
          <pc:sldMk cId="2673936746" sldId="11972"/>
        </pc:sldMkLst>
        <pc:spChg chg="add mod">
          <ac:chgData name="Joanna Zagorska" userId="f9a8423d-a731-4931-94d9-284b32c87014" providerId="ADAL" clId="{CDB3DC23-DB73-44A3-BD41-BD91471C4DDE}" dt="2026-04-01T11:00:22.028" v="20" actId="14100"/>
          <ac:spMkLst>
            <pc:docMk/>
            <pc:sldMk cId="2673936746" sldId="11972"/>
            <ac:spMk id="13" creationId="{D0E4B682-D44C-4B75-D6E9-5046CDBF9D4A}"/>
          </ac:spMkLst>
        </pc:spChg>
        <pc:spChg chg="add mod">
          <ac:chgData name="Joanna Zagorska" userId="f9a8423d-a731-4931-94d9-284b32c87014" providerId="ADAL" clId="{CDB3DC23-DB73-44A3-BD41-BD91471C4DDE}" dt="2026-04-01T11:02:04.846" v="40" actId="20577"/>
          <ac:spMkLst>
            <pc:docMk/>
            <pc:sldMk cId="2673936746" sldId="11972"/>
            <ac:spMk id="16" creationId="{10E693A6-519A-CE48-2A6C-B7B982352A80}"/>
          </ac:spMkLst>
        </pc:spChg>
        <pc:spChg chg="add mod">
          <ac:chgData name="Joanna Zagorska" userId="f9a8423d-a731-4931-94d9-284b32c87014" providerId="ADAL" clId="{CDB3DC23-DB73-44A3-BD41-BD91471C4DDE}" dt="2026-04-01T11:02:20.097" v="44" actId="1076"/>
          <ac:spMkLst>
            <pc:docMk/>
            <pc:sldMk cId="2673936746" sldId="11972"/>
            <ac:spMk id="20" creationId="{5030B220-E89B-B3F5-8CB1-7E3C5704620C}"/>
          </ac:spMkLst>
        </pc:spChg>
        <pc:spChg chg="add mod">
          <ac:chgData name="Joanna Zagorska" userId="f9a8423d-a731-4931-94d9-284b32c87014" providerId="ADAL" clId="{CDB3DC23-DB73-44A3-BD41-BD91471C4DDE}" dt="2026-04-01T11:02:14.412" v="43" actId="120"/>
          <ac:spMkLst>
            <pc:docMk/>
            <pc:sldMk cId="2673936746" sldId="11972"/>
            <ac:spMk id="21" creationId="{A709FBE7-28E5-5690-CC92-F7739653FFA0}"/>
          </ac:spMkLst>
        </pc:spChg>
        <pc:picChg chg="add mod">
          <ac:chgData name="Joanna Zagorska" userId="f9a8423d-a731-4931-94d9-284b32c87014" providerId="ADAL" clId="{CDB3DC23-DB73-44A3-BD41-BD91471C4DDE}" dt="2026-04-01T11:14:17.266" v="59" actId="1076"/>
          <ac:picMkLst>
            <pc:docMk/>
            <pc:sldMk cId="2673936746" sldId="11972"/>
            <ac:picMk id="4" creationId="{B030E981-449E-D6AE-9B86-CF330C863814}"/>
          </ac:picMkLst>
        </pc:picChg>
        <pc:picChg chg="add mod">
          <ac:chgData name="Joanna Zagorska" userId="f9a8423d-a731-4931-94d9-284b32c87014" providerId="ADAL" clId="{CDB3DC23-DB73-44A3-BD41-BD91471C4DDE}" dt="2026-04-01T11:14:19.026" v="60" actId="1076"/>
          <ac:picMkLst>
            <pc:docMk/>
            <pc:sldMk cId="2673936746" sldId="11972"/>
            <ac:picMk id="5" creationId="{45B864BF-BFBC-455F-FA37-0AEFA6B467B4}"/>
          </ac:picMkLst>
        </pc:picChg>
        <pc:picChg chg="add mod">
          <ac:chgData name="Joanna Zagorska" userId="f9a8423d-a731-4931-94d9-284b32c87014" providerId="ADAL" clId="{CDB3DC23-DB73-44A3-BD41-BD91471C4DDE}" dt="2026-04-01T11:14:10.969" v="56" actId="14100"/>
          <ac:picMkLst>
            <pc:docMk/>
            <pc:sldMk cId="2673936746" sldId="11972"/>
            <ac:picMk id="9" creationId="{CB94B783-FF98-715B-9AB0-D32B17970E6F}"/>
          </ac:picMkLst>
        </pc:picChg>
        <pc:picChg chg="add mod">
          <ac:chgData name="Joanna Zagorska" userId="f9a8423d-a731-4931-94d9-284b32c87014" providerId="ADAL" clId="{CDB3DC23-DB73-44A3-BD41-BD91471C4DDE}" dt="2026-04-01T11:14:13.550" v="57" actId="14100"/>
          <ac:picMkLst>
            <pc:docMk/>
            <pc:sldMk cId="2673936746" sldId="11972"/>
            <ac:picMk id="12" creationId="{8144C450-A9D7-5834-35C7-096F4C544DC1}"/>
          </ac:picMkLst>
        </pc:picChg>
        <pc:picChg chg="add mod">
          <ac:chgData name="Joanna Zagorska" userId="f9a8423d-a731-4931-94d9-284b32c87014" providerId="ADAL" clId="{CDB3DC23-DB73-44A3-BD41-BD91471C4DDE}" dt="2026-04-01T11:13:58.037" v="53" actId="14100"/>
          <ac:picMkLst>
            <pc:docMk/>
            <pc:sldMk cId="2673936746" sldId="11972"/>
            <ac:picMk id="18" creationId="{0D01364C-4728-0B97-E644-DE68CAAF0BBF}"/>
          </ac:picMkLst>
        </pc:picChg>
        <pc:picChg chg="add mod">
          <ac:chgData name="Joanna Zagorska" userId="f9a8423d-a731-4931-94d9-284b32c87014" providerId="ADAL" clId="{CDB3DC23-DB73-44A3-BD41-BD91471C4DDE}" dt="2026-04-01T11:14:04.879" v="55" actId="1076"/>
          <ac:picMkLst>
            <pc:docMk/>
            <pc:sldMk cId="2673936746" sldId="11972"/>
            <ac:picMk id="19" creationId="{817FA5BA-8C10-0A3A-0056-6E3B1317DDB5}"/>
          </ac:picMkLst>
        </pc:picChg>
        <pc:picChg chg="add mod">
          <ac:chgData name="Joanna Zagorska" userId="f9a8423d-a731-4931-94d9-284b32c87014" providerId="ADAL" clId="{CDB3DC23-DB73-44A3-BD41-BD91471C4DDE}" dt="2026-04-01T11:02:36.860" v="49" actId="1076"/>
          <ac:picMkLst>
            <pc:docMk/>
            <pc:sldMk cId="2673936746" sldId="11972"/>
            <ac:picMk id="22" creationId="{7ED8F319-26E3-2B88-F523-EC4728B23B83}"/>
          </ac:picMkLst>
        </pc:picChg>
        <pc:picChg chg="add mod">
          <ac:chgData name="Joanna Zagorska" userId="f9a8423d-a731-4931-94d9-284b32c87014" providerId="ADAL" clId="{CDB3DC23-DB73-44A3-BD41-BD91471C4DDE}" dt="2026-04-01T11:02:37.802" v="50" actId="1076"/>
          <ac:picMkLst>
            <pc:docMk/>
            <pc:sldMk cId="2673936746" sldId="11972"/>
            <ac:picMk id="23" creationId="{4EF9502D-293B-376D-B8D9-8CCC5673F0AA}"/>
          </ac:picMkLst>
        </pc:picChg>
      </pc:sldChg>
      <pc:sldChg chg="delSp modSp mod">
        <pc:chgData name="Joanna Zagorska" userId="f9a8423d-a731-4931-94d9-284b32c87014" providerId="ADAL" clId="{CDB3DC23-DB73-44A3-BD41-BD91471C4DDE}" dt="2026-04-07T10:42:47.405" v="1798" actId="1076"/>
        <pc:sldMkLst>
          <pc:docMk/>
          <pc:sldMk cId="1020589152" sldId="11978"/>
        </pc:sldMkLst>
        <pc:spChg chg="mod">
          <ac:chgData name="Joanna Zagorska" userId="f9a8423d-a731-4931-94d9-284b32c87014" providerId="ADAL" clId="{CDB3DC23-DB73-44A3-BD41-BD91471C4DDE}" dt="2026-04-01T11:50:15.708" v="362" actId="1076"/>
          <ac:spMkLst>
            <pc:docMk/>
            <pc:sldMk cId="1020589152" sldId="11978"/>
            <ac:spMk id="12" creationId="{E3A6BBFE-E849-5D84-4858-E8887E54711F}"/>
          </ac:spMkLst>
        </pc:spChg>
        <pc:spChg chg="mod">
          <ac:chgData name="Joanna Zagorska" userId="f9a8423d-a731-4931-94d9-284b32c87014" providerId="ADAL" clId="{CDB3DC23-DB73-44A3-BD41-BD91471C4DDE}" dt="2026-04-07T10:42:41.656" v="1797" actId="1076"/>
          <ac:spMkLst>
            <pc:docMk/>
            <pc:sldMk cId="1020589152" sldId="11978"/>
            <ac:spMk id="16" creationId="{449216BE-AE18-E62E-7ACB-F00C4286B180}"/>
          </ac:spMkLst>
        </pc:spChg>
        <pc:spChg chg="mod">
          <ac:chgData name="Joanna Zagorska" userId="f9a8423d-a731-4931-94d9-284b32c87014" providerId="ADAL" clId="{CDB3DC23-DB73-44A3-BD41-BD91471C4DDE}" dt="2026-04-07T10:42:26.035" v="1791" actId="14100"/>
          <ac:spMkLst>
            <pc:docMk/>
            <pc:sldMk cId="1020589152" sldId="11978"/>
            <ac:spMk id="18" creationId="{0C3B40C1-8AA3-3564-0C43-D5870DE5001E}"/>
          </ac:spMkLst>
        </pc:spChg>
        <pc:spChg chg="mod">
          <ac:chgData name="Joanna Zagorska" userId="f9a8423d-a731-4931-94d9-284b32c87014" providerId="ADAL" clId="{CDB3DC23-DB73-44A3-BD41-BD91471C4DDE}" dt="2026-04-07T10:42:28.292" v="1792" actId="1076"/>
          <ac:spMkLst>
            <pc:docMk/>
            <pc:sldMk cId="1020589152" sldId="11978"/>
            <ac:spMk id="19" creationId="{1F38B377-0501-25DF-25F9-7EFBE864C8C6}"/>
          </ac:spMkLst>
        </pc:spChg>
        <pc:spChg chg="mod">
          <ac:chgData name="Joanna Zagorska" userId="f9a8423d-a731-4931-94d9-284b32c87014" providerId="ADAL" clId="{CDB3DC23-DB73-44A3-BD41-BD91471C4DDE}" dt="2026-04-07T10:42:47.405" v="1798" actId="1076"/>
          <ac:spMkLst>
            <pc:docMk/>
            <pc:sldMk cId="1020589152" sldId="11978"/>
            <ac:spMk id="20" creationId="{523B2AB2-6D69-541F-8473-0FBAFBCEAEDB}"/>
          </ac:spMkLst>
        </pc:spChg>
        <pc:spChg chg="mod">
          <ac:chgData name="Joanna Zagorska" userId="f9a8423d-a731-4931-94d9-284b32c87014" providerId="ADAL" clId="{CDB3DC23-DB73-44A3-BD41-BD91471C4DDE}" dt="2026-04-07T10:42:33.127" v="1793" actId="1076"/>
          <ac:spMkLst>
            <pc:docMk/>
            <pc:sldMk cId="1020589152" sldId="11978"/>
            <ac:spMk id="21" creationId="{9387594C-0E29-BFDD-53B2-B5753A85E335}"/>
          </ac:spMkLst>
        </pc:spChg>
        <pc:spChg chg="mod">
          <ac:chgData name="Joanna Zagorska" userId="f9a8423d-a731-4931-94d9-284b32c87014" providerId="ADAL" clId="{CDB3DC23-DB73-44A3-BD41-BD91471C4DDE}" dt="2026-04-07T10:37:31.045" v="1738" actId="1076"/>
          <ac:spMkLst>
            <pc:docMk/>
            <pc:sldMk cId="1020589152" sldId="11978"/>
            <ac:spMk id="22" creationId="{0410BCF0-6B9B-26E2-D357-E948C5C9001B}"/>
          </ac:spMkLst>
        </pc:spChg>
        <pc:spChg chg="mod">
          <ac:chgData name="Joanna Zagorska" userId="f9a8423d-a731-4931-94d9-284b32c87014" providerId="ADAL" clId="{CDB3DC23-DB73-44A3-BD41-BD91471C4DDE}" dt="2026-04-07T10:42:36.798" v="1795" actId="1076"/>
          <ac:spMkLst>
            <pc:docMk/>
            <pc:sldMk cId="1020589152" sldId="11978"/>
            <ac:spMk id="23" creationId="{623DB819-7988-D62E-B0B2-3F8E8FBC7E06}"/>
          </ac:spMkLst>
        </pc:spChg>
        <pc:spChg chg="mod">
          <ac:chgData name="Joanna Zagorska" userId="f9a8423d-a731-4931-94d9-284b32c87014" providerId="ADAL" clId="{CDB3DC23-DB73-44A3-BD41-BD91471C4DDE}" dt="2026-04-07T10:42:35.350" v="1794" actId="1076"/>
          <ac:spMkLst>
            <pc:docMk/>
            <pc:sldMk cId="1020589152" sldId="11978"/>
            <ac:spMk id="24" creationId="{829CE7D1-88A4-B62E-7CA5-B52E5E7A2928}"/>
          </ac:spMkLst>
        </pc:spChg>
      </pc:sldChg>
      <pc:sldChg chg="modSp mod">
        <pc:chgData name="Joanna Zagorska" userId="f9a8423d-a731-4931-94d9-284b32c87014" providerId="ADAL" clId="{CDB3DC23-DB73-44A3-BD41-BD91471C4DDE}" dt="2026-04-07T07:51:16.758" v="509" actId="113"/>
        <pc:sldMkLst>
          <pc:docMk/>
          <pc:sldMk cId="535585258" sldId="11982"/>
        </pc:sldMkLst>
      </pc:sldChg>
      <pc:sldChg chg="modSp add mod">
        <pc:chgData name="Joanna Zagorska" userId="f9a8423d-a731-4931-94d9-284b32c87014" providerId="ADAL" clId="{CDB3DC23-DB73-44A3-BD41-BD91471C4DDE}" dt="2026-04-01T11:16:02.128" v="69" actId="1076"/>
        <pc:sldMkLst>
          <pc:docMk/>
          <pc:sldMk cId="3258378585" sldId="11984"/>
        </pc:sldMkLst>
      </pc:sldChg>
      <pc:sldChg chg="addSp delSp modSp add mod">
        <pc:chgData name="Joanna Zagorska" userId="f9a8423d-a731-4931-94d9-284b32c87014" providerId="ADAL" clId="{CDB3DC23-DB73-44A3-BD41-BD91471C4DDE}" dt="2026-04-01T11:50:08.554" v="361" actId="1076"/>
        <pc:sldMkLst>
          <pc:docMk/>
          <pc:sldMk cId="1632435034" sldId="11986"/>
        </pc:sldMkLst>
      </pc:sldChg>
      <pc:sldChg chg="addSp delSp modSp add mod">
        <pc:chgData name="Joanna Zagorska" userId="f9a8423d-a731-4931-94d9-284b32c87014" providerId="ADAL" clId="{CDB3DC23-DB73-44A3-BD41-BD91471C4DDE}" dt="2026-04-01T11:57:36.573" v="479" actId="5793"/>
        <pc:sldMkLst>
          <pc:docMk/>
          <pc:sldMk cId="3956861253" sldId="2147483319"/>
        </pc:sldMkLst>
        <pc:spChg chg="add mod">
          <ac:chgData name="Joanna Zagorska" userId="f9a8423d-a731-4931-94d9-284b32c87014" providerId="ADAL" clId="{CDB3DC23-DB73-44A3-BD41-BD91471C4DDE}" dt="2026-04-01T11:56:03.704" v="463" actId="1076"/>
          <ac:spMkLst>
            <pc:docMk/>
            <pc:sldMk cId="3956861253" sldId="2147483319"/>
            <ac:spMk id="7" creationId="{A72DB24B-8766-5142-A62D-BE44E9B118FF}"/>
          </ac:spMkLst>
        </pc:spChg>
        <pc:spChg chg="mod">
          <ac:chgData name="Joanna Zagorska" userId="f9a8423d-a731-4931-94d9-284b32c87014" providerId="ADAL" clId="{CDB3DC23-DB73-44A3-BD41-BD91471C4DDE}" dt="2026-04-01T11:57:36.573" v="479" actId="5793"/>
          <ac:spMkLst>
            <pc:docMk/>
            <pc:sldMk cId="3956861253" sldId="2147483319"/>
            <ac:spMk id="22" creationId="{48C6BBF5-15EE-4425-B960-C9F990F09509}"/>
          </ac:spMkLst>
        </pc:spChg>
        <pc:spChg chg="mod">
          <ac:chgData name="Joanna Zagorska" userId="f9a8423d-a731-4931-94d9-284b32c87014" providerId="ADAL" clId="{CDB3DC23-DB73-44A3-BD41-BD91471C4DDE}" dt="2026-04-01T11:57:14.082" v="478" actId="1076"/>
          <ac:spMkLst>
            <pc:docMk/>
            <pc:sldMk cId="3956861253" sldId="2147483319"/>
            <ac:spMk id="24" creationId="{2592A60C-1E82-B1A0-5CCB-5B68168AEFB8}"/>
          </ac:spMkLst>
        </pc:spChg>
        <pc:spChg chg="mod">
          <ac:chgData name="Joanna Zagorska" userId="f9a8423d-a731-4931-94d9-284b32c87014" providerId="ADAL" clId="{CDB3DC23-DB73-44A3-BD41-BD91471C4DDE}" dt="2026-04-01T11:55:58.063" v="461" actId="1076"/>
          <ac:spMkLst>
            <pc:docMk/>
            <pc:sldMk cId="3956861253" sldId="2147483319"/>
            <ac:spMk id="39" creationId="{06EBF576-5867-2BCD-0B46-0613A3D95DDE}"/>
          </ac:spMkLst>
        </pc:spChg>
        <pc:picChg chg="add del mod">
          <ac:chgData name="Joanna Zagorska" userId="f9a8423d-a731-4931-94d9-284b32c87014" providerId="ADAL" clId="{CDB3DC23-DB73-44A3-BD41-BD91471C4DDE}" dt="2026-04-01T11:57:11.690" v="477" actId="1076"/>
          <ac:picMkLst>
            <pc:docMk/>
            <pc:sldMk cId="3956861253" sldId="2147483319"/>
            <ac:picMk id="18" creationId="{497CD9E9-F85F-FDD5-C903-80912265B6C5}"/>
          </ac:picMkLst>
        </pc:picChg>
      </pc:sldChg>
      <pc:sldChg chg="add">
        <pc:chgData name="Joanna Zagorska" userId="f9a8423d-a731-4931-94d9-284b32c87014" providerId="ADAL" clId="{CDB3DC23-DB73-44A3-BD41-BD91471C4DDE}" dt="2026-04-07T07:18:49.176" v="480"/>
        <pc:sldMkLst>
          <pc:docMk/>
          <pc:sldMk cId="0" sldId="2147483321"/>
        </pc:sldMkLst>
      </pc:sldChg>
      <pc:sldChg chg="addSp delSp modSp add mod">
        <pc:chgData name="Joanna Zagorska" userId="f9a8423d-a731-4931-94d9-284b32c87014" providerId="ADAL" clId="{CDB3DC23-DB73-44A3-BD41-BD91471C4DDE}" dt="2026-04-07T10:56:35.002" v="1806" actId="207"/>
        <pc:sldMkLst>
          <pc:docMk/>
          <pc:sldMk cId="3163374612" sldId="2147483322"/>
        </pc:sldMkLst>
        <pc:spChg chg="add mod">
          <ac:chgData name="Joanna Zagorska" userId="f9a8423d-a731-4931-94d9-284b32c87014" providerId="ADAL" clId="{CDB3DC23-DB73-44A3-BD41-BD91471C4DDE}" dt="2026-04-07T10:20:59.214" v="1463" actId="113"/>
          <ac:spMkLst>
            <pc:docMk/>
            <pc:sldMk cId="3163374612" sldId="2147483322"/>
            <ac:spMk id="3" creationId="{0870F833-1E18-9B26-FDC5-B8371CFCC236}"/>
          </ac:spMkLst>
        </pc:spChg>
        <pc:spChg chg="add mod">
          <ac:chgData name="Joanna Zagorska" userId="f9a8423d-a731-4931-94d9-284b32c87014" providerId="ADAL" clId="{CDB3DC23-DB73-44A3-BD41-BD91471C4DDE}" dt="2026-04-07T10:20:50.756" v="1462" actId="113"/>
          <ac:spMkLst>
            <pc:docMk/>
            <pc:sldMk cId="3163374612" sldId="2147483322"/>
            <ac:spMk id="4" creationId="{94F59CC1-B912-A110-A665-B8B5D910AA20}"/>
          </ac:spMkLst>
        </pc:spChg>
        <pc:spChg chg="add mod">
          <ac:chgData name="Joanna Zagorska" userId="f9a8423d-a731-4931-94d9-284b32c87014" providerId="ADAL" clId="{CDB3DC23-DB73-44A3-BD41-BD91471C4DDE}" dt="2026-04-07T10:20:47.180" v="1461" actId="113"/>
          <ac:spMkLst>
            <pc:docMk/>
            <pc:sldMk cId="3163374612" sldId="2147483322"/>
            <ac:spMk id="5" creationId="{9AD8AA68-7B2D-A132-684B-C58BF49DF89C}"/>
          </ac:spMkLst>
        </pc:spChg>
        <pc:spChg chg="mod">
          <ac:chgData name="Joanna Zagorska" userId="f9a8423d-a731-4931-94d9-284b32c87014" providerId="ADAL" clId="{CDB3DC23-DB73-44A3-BD41-BD91471C4DDE}" dt="2026-04-07T10:39:26.541" v="1763" actId="255"/>
          <ac:spMkLst>
            <pc:docMk/>
            <pc:sldMk cId="3163374612" sldId="2147483322"/>
            <ac:spMk id="43" creationId="{5C102094-93C8-ABF2-C0C5-FBDF0D56E1A2}"/>
          </ac:spMkLst>
        </pc:spChg>
        <pc:graphicFrameChg chg="add mod modGraphic">
          <ac:chgData name="Joanna Zagorska" userId="f9a8423d-a731-4931-94d9-284b32c87014" providerId="ADAL" clId="{CDB3DC23-DB73-44A3-BD41-BD91471C4DDE}" dt="2026-04-07T10:56:35.002" v="1806" actId="207"/>
          <ac:graphicFrameMkLst>
            <pc:docMk/>
            <pc:sldMk cId="3163374612" sldId="2147483322"/>
            <ac:graphicFrameMk id="2" creationId="{23F74DA5-9CD5-F385-F1C7-BF2B4B467837}"/>
          </ac:graphicFrameMkLst>
        </pc:graphicFrameChg>
      </pc:sldChg>
      <pc:sldChg chg="ord">
        <pc:chgData name="Joanna Zagorska" userId="f9a8423d-a731-4931-94d9-284b32c87014" providerId="ADAL" clId="{CDB3DC23-DB73-44A3-BD41-BD91471C4DDE}" dt="2026-04-24T12:13:01.837" v="1877"/>
        <pc:sldMkLst>
          <pc:docMk/>
          <pc:sldMk cId="1800103133" sldId="2147483325"/>
        </pc:sldMkLst>
      </pc:sldChg>
      <pc:sldChg chg="del">
        <pc:chgData name="Joanna Zagorska" userId="f9a8423d-a731-4931-94d9-284b32c87014" providerId="ADAL" clId="{CDB3DC23-DB73-44A3-BD41-BD91471C4DDE}" dt="2026-04-24T12:12:53.777" v="1875" actId="47"/>
        <pc:sldMkLst>
          <pc:docMk/>
          <pc:sldMk cId="2101969944" sldId="2147483327"/>
        </pc:sldMkLst>
      </pc:sldChg>
      <pc:sldChg chg="del">
        <pc:chgData name="Joanna Zagorska" userId="f9a8423d-a731-4931-94d9-284b32c87014" providerId="ADAL" clId="{CDB3DC23-DB73-44A3-BD41-BD91471C4DDE}" dt="2026-04-24T12:12:53.777" v="1875" actId="47"/>
        <pc:sldMkLst>
          <pc:docMk/>
          <pc:sldMk cId="786275497" sldId="2147483328"/>
        </pc:sldMkLst>
      </pc:sldChg>
      <pc:sldChg chg="del">
        <pc:chgData name="Joanna Zagorska" userId="f9a8423d-a731-4931-94d9-284b32c87014" providerId="ADAL" clId="{CDB3DC23-DB73-44A3-BD41-BD91471C4DDE}" dt="2026-04-24T12:12:53.777" v="1875" actId="47"/>
        <pc:sldMkLst>
          <pc:docMk/>
          <pc:sldMk cId="3681968797" sldId="2147483329"/>
        </pc:sldMkLst>
      </pc:sldChg>
      <pc:sldChg chg="del">
        <pc:chgData name="Joanna Zagorska" userId="f9a8423d-a731-4931-94d9-284b32c87014" providerId="ADAL" clId="{CDB3DC23-DB73-44A3-BD41-BD91471C4DDE}" dt="2026-04-24T12:12:53.777" v="1875" actId="47"/>
        <pc:sldMkLst>
          <pc:docMk/>
          <pc:sldMk cId="3159689241" sldId="2147483330"/>
        </pc:sldMkLst>
      </pc:sldChg>
      <pc:sldChg chg="del">
        <pc:chgData name="Joanna Zagorska" userId="f9a8423d-a731-4931-94d9-284b32c87014" providerId="ADAL" clId="{CDB3DC23-DB73-44A3-BD41-BD91471C4DDE}" dt="2026-04-24T12:12:53.777" v="1875" actId="47"/>
        <pc:sldMkLst>
          <pc:docMk/>
          <pc:sldMk cId="1251949617" sldId="2147483331"/>
        </pc:sldMkLst>
      </pc:sldChg>
      <pc:sldChg chg="del">
        <pc:chgData name="Joanna Zagorska" userId="f9a8423d-a731-4931-94d9-284b32c87014" providerId="ADAL" clId="{CDB3DC23-DB73-44A3-BD41-BD91471C4DDE}" dt="2026-04-24T12:12:53.777" v="1875" actId="47"/>
        <pc:sldMkLst>
          <pc:docMk/>
          <pc:sldMk cId="2130700714" sldId="2147483332"/>
        </pc:sldMkLst>
      </pc:sldChg>
      <pc:sldChg chg="del">
        <pc:chgData name="Joanna Zagorska" userId="f9a8423d-a731-4931-94d9-284b32c87014" providerId="ADAL" clId="{CDB3DC23-DB73-44A3-BD41-BD91471C4DDE}" dt="2026-04-24T12:12:53.777" v="1875" actId="47"/>
        <pc:sldMkLst>
          <pc:docMk/>
          <pc:sldMk cId="1755593814" sldId="2147483333"/>
        </pc:sldMkLst>
      </pc:sldChg>
      <pc:sldChg chg="del">
        <pc:chgData name="Joanna Zagorska" userId="f9a8423d-a731-4931-94d9-284b32c87014" providerId="ADAL" clId="{CDB3DC23-DB73-44A3-BD41-BD91471C4DDE}" dt="2026-04-24T12:12:53.777" v="1875" actId="47"/>
        <pc:sldMkLst>
          <pc:docMk/>
          <pc:sldMk cId="566723538" sldId="2147483334"/>
        </pc:sldMkLst>
      </pc:sldChg>
      <pc:sldChg chg="del">
        <pc:chgData name="Joanna Zagorska" userId="f9a8423d-a731-4931-94d9-284b32c87014" providerId="ADAL" clId="{CDB3DC23-DB73-44A3-BD41-BD91471C4DDE}" dt="2026-04-24T12:12:53.777" v="1875" actId="47"/>
        <pc:sldMkLst>
          <pc:docMk/>
          <pc:sldMk cId="288914217" sldId="2147483335"/>
        </pc:sldMkLst>
      </pc:sldChg>
      <pc:sldChg chg="del">
        <pc:chgData name="Joanna Zagorska" userId="f9a8423d-a731-4931-94d9-284b32c87014" providerId="ADAL" clId="{CDB3DC23-DB73-44A3-BD41-BD91471C4DDE}" dt="2026-04-24T12:12:53.777" v="1875" actId="47"/>
        <pc:sldMkLst>
          <pc:docMk/>
          <pc:sldMk cId="1470452801" sldId="2147483340"/>
        </pc:sldMkLst>
      </pc:sldChg>
      <pc:sldChg chg="delSp mod">
        <pc:chgData name="Joanna Zagorska" userId="f9a8423d-a731-4931-94d9-284b32c87014" providerId="ADAL" clId="{CDB3DC23-DB73-44A3-BD41-BD91471C4DDE}" dt="2026-04-26T18:16:27.627" v="1879" actId="478"/>
        <pc:sldMkLst>
          <pc:docMk/>
          <pc:sldMk cId="3784747942" sldId="2147483341"/>
        </pc:sldMkLst>
        <pc:spChg chg="del">
          <ac:chgData name="Joanna Zagorska" userId="f9a8423d-a731-4931-94d9-284b32c87014" providerId="ADAL" clId="{CDB3DC23-DB73-44A3-BD41-BD91471C4DDE}" dt="2026-04-26T18:16:27.627" v="1879" actId="478"/>
          <ac:spMkLst>
            <pc:docMk/>
            <pc:sldMk cId="3784747942" sldId="2147483341"/>
            <ac:spMk id="3" creationId="{7149DBAF-D8D5-49BB-6872-BCAA254A969F}"/>
          </ac:spMkLst>
        </pc:spChg>
      </pc:sldChg>
      <pc:sldChg chg="add del">
        <pc:chgData name="Joanna Zagorska" userId="f9a8423d-a731-4931-94d9-284b32c87014" providerId="ADAL" clId="{CDB3DC23-DB73-44A3-BD41-BD91471C4DDE}" dt="2026-04-24T12:12:39.771" v="1874"/>
        <pc:sldMkLst>
          <pc:docMk/>
          <pc:sldMk cId="1791848325" sldId="2147483342"/>
        </pc:sldMkLst>
      </pc:sldChg>
    </pc:docChg>
  </pc:docChgLst>
  <pc:docChgLst>
    <pc:chgData name="Joanna Zagorska" userId="S::joanna_zagorska@goodyear.com::f9a8423d-a731-4931-94d9-284b32c87014" providerId="AD" clId="Web-{B9DBB974-80BF-D490-51A4-E3A34BC73CAB}"/>
    <pc:docChg chg="addSld modSld">
      <pc:chgData name="Joanna Zagorska" userId="S::joanna_zagorska@goodyear.com::f9a8423d-a731-4931-94d9-284b32c87014" providerId="AD" clId="Web-{B9DBB974-80BF-D490-51A4-E3A34BC73CAB}" dt="2026-04-02T07:52:30.569" v="322" actId="20577"/>
      <pc:docMkLst>
        <pc:docMk/>
      </pc:docMkLst>
      <pc:sldChg chg="delSp">
        <pc:chgData name="Joanna Zagorska" userId="S::joanna_zagorska@goodyear.com::f9a8423d-a731-4931-94d9-284b32c87014" providerId="AD" clId="Web-{B9DBB974-80BF-D490-51A4-E3A34BC73CAB}" dt="2026-04-01T10:57:43.926" v="156"/>
        <pc:sldMkLst>
          <pc:docMk/>
          <pc:sldMk cId="2673936746" sldId="11972"/>
        </pc:sldMkLst>
      </pc:sldChg>
      <pc:sldChg chg="modSp">
        <pc:chgData name="Joanna Zagorska" userId="S::joanna_zagorska@goodyear.com::f9a8423d-a731-4931-94d9-284b32c87014" providerId="AD" clId="Web-{B9DBB974-80BF-D490-51A4-E3A34BC73CAB}" dt="2026-04-02T07:47:06.261" v="206" actId="20577"/>
        <pc:sldMkLst>
          <pc:docMk/>
          <pc:sldMk cId="2352040910" sldId="11980"/>
        </pc:sldMkLst>
        <pc:spChg chg="mod">
          <ac:chgData name="Joanna Zagorska" userId="S::joanna_zagorska@goodyear.com::f9a8423d-a731-4931-94d9-284b32c87014" providerId="AD" clId="Web-{B9DBB974-80BF-D490-51A4-E3A34BC73CAB}" dt="2026-04-02T07:47:06.261" v="206" actId="20577"/>
          <ac:spMkLst>
            <pc:docMk/>
            <pc:sldMk cId="2352040910" sldId="11980"/>
            <ac:spMk id="5" creationId="{DE436A78-0392-9004-68E0-EA44314C0048}"/>
          </ac:spMkLst>
        </pc:spChg>
      </pc:sldChg>
      <pc:sldChg chg="addSp delSp modSp add replId">
        <pc:chgData name="Joanna Zagorska" userId="S::joanna_zagorska@goodyear.com::f9a8423d-a731-4931-94d9-284b32c87014" providerId="AD" clId="Web-{B9DBB974-80BF-D490-51A4-E3A34BC73CAB}" dt="2026-04-01T10:56:37.565" v="152" actId="1076"/>
        <pc:sldMkLst>
          <pc:docMk/>
          <pc:sldMk cId="3194085704" sldId="11983"/>
        </pc:sldMkLst>
        <pc:spChg chg="mod">
          <ac:chgData name="Joanna Zagorska" userId="S::joanna_zagorska@goodyear.com::f9a8423d-a731-4931-94d9-284b32c87014" providerId="AD" clId="Web-{B9DBB974-80BF-D490-51A4-E3A34BC73CAB}" dt="2026-04-01T10:45:39.358" v="111" actId="20577"/>
          <ac:spMkLst>
            <pc:docMk/>
            <pc:sldMk cId="3194085704" sldId="11983"/>
            <ac:spMk id="2" creationId="{5F9CAF97-BB69-37CD-B6E7-0952364CFBD3}"/>
          </ac:spMkLst>
        </pc:spChg>
        <pc:spChg chg="add mod">
          <ac:chgData name="Joanna Zagorska" userId="S::joanna_zagorska@goodyear.com::f9a8423d-a731-4931-94d9-284b32c87014" providerId="AD" clId="Web-{B9DBB974-80BF-D490-51A4-E3A34BC73CAB}" dt="2026-04-01T10:56:33.581" v="151" actId="20577"/>
          <ac:spMkLst>
            <pc:docMk/>
            <pc:sldMk cId="3194085704" sldId="11983"/>
            <ac:spMk id="4" creationId="{E742CE42-18C7-4D83-6335-DAC5A3CBB26F}"/>
          </ac:spMkLst>
        </pc:spChg>
        <pc:spChg chg="mod">
          <ac:chgData name="Joanna Zagorska" userId="S::joanna_zagorska@goodyear.com::f9a8423d-a731-4931-94d9-284b32c87014" providerId="AD" clId="Web-{B9DBB974-80BF-D490-51A4-E3A34BC73CAB}" dt="2026-04-01T10:44:00.524" v="5" actId="20577"/>
          <ac:spMkLst>
            <pc:docMk/>
            <pc:sldMk cId="3194085704" sldId="11983"/>
            <ac:spMk id="5" creationId="{34D39150-56DA-406B-ECC4-404B8B55958C}"/>
          </ac:spMkLst>
        </pc:spChg>
        <pc:picChg chg="add mod">
          <ac:chgData name="Joanna Zagorska" userId="S::joanna_zagorska@goodyear.com::f9a8423d-a731-4931-94d9-284b32c87014" providerId="AD" clId="Web-{B9DBB974-80BF-D490-51A4-E3A34BC73CAB}" dt="2026-04-01T10:46:55.164" v="138" actId="1076"/>
          <ac:picMkLst>
            <pc:docMk/>
            <pc:sldMk cId="3194085704" sldId="11983"/>
            <ac:picMk id="3" creationId="{8331ECEC-1B8F-B232-9276-23A14B3B22A6}"/>
          </ac:picMkLst>
        </pc:picChg>
        <pc:picChg chg="add mod">
          <ac:chgData name="Joanna Zagorska" userId="S::joanna_zagorska@goodyear.com::f9a8423d-a731-4931-94d9-284b32c87014" providerId="AD" clId="Web-{B9DBB974-80BF-D490-51A4-E3A34BC73CAB}" dt="2026-04-01T10:50:39.258" v="145" actId="1076"/>
          <ac:picMkLst>
            <pc:docMk/>
            <pc:sldMk cId="3194085704" sldId="11983"/>
            <ac:picMk id="8" creationId="{2A54E7D4-DCC5-8DDE-3474-1B0B0B907EEF}"/>
          </ac:picMkLst>
        </pc:picChg>
        <pc:picChg chg="add mod">
          <ac:chgData name="Joanna Zagorska" userId="S::joanna_zagorska@goodyear.com::f9a8423d-a731-4931-94d9-284b32c87014" providerId="AD" clId="Web-{B9DBB974-80BF-D490-51A4-E3A34BC73CAB}" dt="2026-04-01T10:56:37.565" v="152" actId="1076"/>
          <ac:picMkLst>
            <pc:docMk/>
            <pc:sldMk cId="3194085704" sldId="11983"/>
            <ac:picMk id="11" creationId="{0E06CB53-9CDA-3E89-B030-004BA00EA982}"/>
          </ac:picMkLst>
        </pc:picChg>
      </pc:sldChg>
      <pc:sldChg chg="modSp">
        <pc:chgData name="Joanna Zagorska" userId="S::joanna_zagorska@goodyear.com::f9a8423d-a731-4931-94d9-284b32c87014" providerId="AD" clId="Web-{B9DBB974-80BF-D490-51A4-E3A34BC73CAB}" dt="2026-04-02T07:51:12.252" v="315" actId="14100"/>
        <pc:sldMkLst>
          <pc:docMk/>
          <pc:sldMk cId="3956861253" sldId="2147483319"/>
        </pc:sldMkLst>
        <pc:spChg chg="mod">
          <ac:chgData name="Joanna Zagorska" userId="S::joanna_zagorska@goodyear.com::f9a8423d-a731-4931-94d9-284b32c87014" providerId="AD" clId="Web-{B9DBB974-80BF-D490-51A4-E3A34BC73CAB}" dt="2026-04-02T07:51:12.252" v="315" actId="14100"/>
          <ac:spMkLst>
            <pc:docMk/>
            <pc:sldMk cId="3956861253" sldId="2147483319"/>
            <ac:spMk id="22" creationId="{48C6BBF5-15EE-4425-B960-C9F990F09509}"/>
          </ac:spMkLst>
        </pc:spChg>
      </pc:sldChg>
      <pc:sldChg chg="delSp modSp add replId">
        <pc:chgData name="Joanna Zagorska" userId="S::joanna_zagorska@goodyear.com::f9a8423d-a731-4931-94d9-284b32c87014" providerId="AD" clId="Web-{B9DBB974-80BF-D490-51A4-E3A34BC73CAB}" dt="2026-04-02T07:46:46.636" v="202" actId="20577"/>
        <pc:sldMkLst>
          <pc:docMk/>
          <pc:sldMk cId="2381404764" sldId="2147483320"/>
        </pc:sldMkLst>
        <pc:spChg chg="mod">
          <ac:chgData name="Joanna Zagorska" userId="S::joanna_zagorska@goodyear.com::f9a8423d-a731-4931-94d9-284b32c87014" providerId="AD" clId="Web-{B9DBB974-80BF-D490-51A4-E3A34BC73CAB}" dt="2026-04-02T07:44:14.071" v="176" actId="20577"/>
          <ac:spMkLst>
            <pc:docMk/>
            <pc:sldMk cId="2381404764" sldId="2147483320"/>
            <ac:spMk id="2" creationId="{4B7CA688-D1A5-5C40-BB12-192A08BC76C5}"/>
          </ac:spMkLst>
        </pc:spChg>
        <pc:spChg chg="mod">
          <ac:chgData name="Joanna Zagorska" userId="S::joanna_zagorska@goodyear.com::f9a8423d-a731-4931-94d9-284b32c87014" providerId="AD" clId="Web-{B9DBB974-80BF-D490-51A4-E3A34BC73CAB}" dt="2026-04-02T07:46:46.636" v="202" actId="20577"/>
          <ac:spMkLst>
            <pc:docMk/>
            <pc:sldMk cId="2381404764" sldId="2147483320"/>
            <ac:spMk id="5" creationId="{E85BD4EC-BE61-AF0B-ED7F-EE745791A95C}"/>
          </ac:spMkLst>
        </pc:spChg>
      </pc:sldChg>
    </pc:docChg>
  </pc:docChgLst>
  <pc:docChgLst>
    <pc:chgData name="Joanna Zagorska" userId="S::joanna_zagorska@goodyear.com::f9a8423d-a731-4931-94d9-284b32c87014" providerId="AD" clId="Web-{3045584A-A117-655A-AD3F-6E897264B003}"/>
    <pc:docChg chg="modSld">
      <pc:chgData name="Joanna Zagorska" userId="S::joanna_zagorska@goodyear.com::f9a8423d-a731-4931-94d9-284b32c87014" providerId="AD" clId="Web-{3045584A-A117-655A-AD3F-6E897264B003}" dt="2026-04-21T11:36:27.529" v="27" actId="20577"/>
      <pc:docMkLst>
        <pc:docMk/>
      </pc:docMkLst>
      <pc:sldChg chg="modSp">
        <pc:chgData name="Joanna Zagorska" userId="S::joanna_zagorska@goodyear.com::f9a8423d-a731-4931-94d9-284b32c87014" providerId="AD" clId="Web-{3045584A-A117-655A-AD3F-6E897264B003}" dt="2026-04-21T11:36:27.529" v="27" actId="20577"/>
        <pc:sldMkLst>
          <pc:docMk/>
          <pc:sldMk cId="2241067894" sldId="824"/>
        </pc:sldMkLst>
        <pc:spChg chg="mod">
          <ac:chgData name="Joanna Zagorska" userId="S::joanna_zagorska@goodyear.com::f9a8423d-a731-4931-94d9-284b32c87014" providerId="AD" clId="Web-{3045584A-A117-655A-AD3F-6E897264B003}" dt="2026-04-21T11:36:27.529" v="27" actId="20577"/>
          <ac:spMkLst>
            <pc:docMk/>
            <pc:sldMk cId="2241067894" sldId="824"/>
            <ac:spMk id="2" creationId="{14E7CD23-F1E4-0045-B31A-942E0084B98C}"/>
          </ac:spMkLst>
        </pc:spChg>
      </pc:sldChg>
      <pc:sldChg chg="modSp">
        <pc:chgData name="Joanna Zagorska" userId="S::joanna_zagorska@goodyear.com::f9a8423d-a731-4931-94d9-284b32c87014" providerId="AD" clId="Web-{3045584A-A117-655A-AD3F-6E897264B003}" dt="2026-04-21T11:22:09.404" v="19" actId="1076"/>
        <pc:sldMkLst>
          <pc:docMk/>
          <pc:sldMk cId="1020589152" sldId="11978"/>
        </pc:sldMkLst>
        <pc:spChg chg="mod">
          <ac:chgData name="Joanna Zagorska" userId="S::joanna_zagorska@goodyear.com::f9a8423d-a731-4931-94d9-284b32c87014" providerId="AD" clId="Web-{3045584A-A117-655A-AD3F-6E897264B003}" dt="2026-04-21T11:22:09.404" v="19" actId="1076"/>
          <ac:spMkLst>
            <pc:docMk/>
            <pc:sldMk cId="1020589152" sldId="11978"/>
            <ac:spMk id="21" creationId="{9387594C-0E29-BFDD-53B2-B5753A85E335}"/>
          </ac:spMkLst>
        </pc:spChg>
        <pc:spChg chg="mod">
          <ac:chgData name="Joanna Zagorska" userId="S::joanna_zagorska@goodyear.com::f9a8423d-a731-4931-94d9-284b32c87014" providerId="AD" clId="Web-{3045584A-A117-655A-AD3F-6E897264B003}" dt="2026-04-21T11:22:00.717" v="17" actId="1076"/>
          <ac:spMkLst>
            <pc:docMk/>
            <pc:sldMk cId="1020589152" sldId="11978"/>
            <ac:spMk id="23" creationId="{623DB819-7988-D62E-B0B2-3F8E8FBC7E06}"/>
          </ac:spMkLst>
        </pc:spChg>
        <pc:spChg chg="mod">
          <ac:chgData name="Joanna Zagorska" userId="S::joanna_zagorska@goodyear.com::f9a8423d-a731-4931-94d9-284b32c87014" providerId="AD" clId="Web-{3045584A-A117-655A-AD3F-6E897264B003}" dt="2026-04-21T11:22:03.248" v="18" actId="1076"/>
          <ac:spMkLst>
            <pc:docMk/>
            <pc:sldMk cId="1020589152" sldId="11978"/>
            <ac:spMk id="24" creationId="{829CE7D1-88A4-B62E-7CA5-B52E5E7A2928}"/>
          </ac:spMkLst>
        </pc:spChg>
      </pc:sldChg>
      <pc:sldChg chg="modSp">
        <pc:chgData name="Joanna Zagorska" userId="S::joanna_zagorska@goodyear.com::f9a8423d-a731-4931-94d9-284b32c87014" providerId="AD" clId="Web-{3045584A-A117-655A-AD3F-6E897264B003}" dt="2026-04-21T11:14:55.627" v="3" actId="20577"/>
        <pc:sldMkLst>
          <pc:docMk/>
          <pc:sldMk cId="3956861253" sldId="2147483319"/>
        </pc:sldMkLst>
        <pc:spChg chg="mod">
          <ac:chgData name="Joanna Zagorska" userId="S::joanna_zagorska@goodyear.com::f9a8423d-a731-4931-94d9-284b32c87014" providerId="AD" clId="Web-{3045584A-A117-655A-AD3F-6E897264B003}" dt="2026-04-21T11:14:55.627" v="3" actId="20577"/>
          <ac:spMkLst>
            <pc:docMk/>
            <pc:sldMk cId="3956861253" sldId="2147483319"/>
            <ac:spMk id="22" creationId="{48C6BBF5-15EE-4425-B960-C9F990F09509}"/>
          </ac:spMkLst>
        </pc:spChg>
      </pc:sldChg>
      <pc:sldChg chg="modSp">
        <pc:chgData name="Joanna Zagorska" userId="S::joanna_zagorska@goodyear.com::f9a8423d-a731-4931-94d9-284b32c87014" providerId="AD" clId="Web-{3045584A-A117-655A-AD3F-6E897264B003}" dt="2026-04-21T11:18:35.165" v="15" actId="20577"/>
        <pc:sldMkLst>
          <pc:docMk/>
          <pc:sldMk cId="1800103133" sldId="2147483325"/>
        </pc:sldMkLst>
        <pc:spChg chg="mod">
          <ac:chgData name="Joanna Zagorska" userId="S::joanna_zagorska@goodyear.com::f9a8423d-a731-4931-94d9-284b32c87014" providerId="AD" clId="Web-{3045584A-A117-655A-AD3F-6E897264B003}" dt="2026-04-21T11:18:35.165" v="15" actId="20577"/>
          <ac:spMkLst>
            <pc:docMk/>
            <pc:sldMk cId="1800103133" sldId="2147483325"/>
            <ac:spMk id="7" creationId="{21D17BA9-D74F-413D-8F3B-9DB817477CDA}"/>
          </ac:spMkLst>
        </pc:spChg>
      </pc:sldChg>
    </pc:docChg>
  </pc:docChgLst>
  <pc:docChgLst>
    <pc:chgData name="Joanna Zagorska" userId="S::joanna_zagorska@goodyear.com::f9a8423d-a731-4931-94d9-284b32c87014" providerId="AD" clId="Web-{FB084756-B779-8551-AC66-B73501F30FE3}"/>
    <pc:docChg chg="addSld delSld modSld">
      <pc:chgData name="Joanna Zagorska" userId="S::joanna_zagorska@goodyear.com::f9a8423d-a731-4931-94d9-284b32c87014" providerId="AD" clId="Web-{FB084756-B779-8551-AC66-B73501F30FE3}" dt="2026-04-17T10:23:55.877" v="35"/>
      <pc:docMkLst>
        <pc:docMk/>
      </pc:docMkLst>
      <pc:sldChg chg="delSp">
        <pc:chgData name="Joanna Zagorska" userId="S::joanna_zagorska@goodyear.com::f9a8423d-a731-4931-94d9-284b32c87014" providerId="AD" clId="Web-{FB084756-B779-8551-AC66-B73501F30FE3}" dt="2026-04-17T10:23:55.877" v="35"/>
        <pc:sldMkLst>
          <pc:docMk/>
          <pc:sldMk cId="2352040910" sldId="11980"/>
        </pc:sldMkLst>
      </pc:sldChg>
      <pc:sldChg chg="add">
        <pc:chgData name="Joanna Zagorska" userId="S::joanna_zagorska@goodyear.com::f9a8423d-a731-4931-94d9-284b32c87014" providerId="AD" clId="Web-{FB084756-B779-8551-AC66-B73501F30FE3}" dt="2026-04-17T10:23:03.077" v="0"/>
        <pc:sldMkLst>
          <pc:docMk/>
          <pc:sldMk cId="1800103133" sldId="2147483325"/>
        </pc:sldMkLst>
      </pc:sldChg>
      <pc:sldChg chg="add">
        <pc:chgData name="Joanna Zagorska" userId="S::joanna_zagorska@goodyear.com::f9a8423d-a731-4931-94d9-284b32c87014" providerId="AD" clId="Web-{FB084756-B779-8551-AC66-B73501F30FE3}" dt="2026-04-17T10:23:03.265" v="2"/>
        <pc:sldMkLst>
          <pc:docMk/>
          <pc:sldMk cId="2101969944" sldId="2147483327"/>
        </pc:sldMkLst>
      </pc:sldChg>
      <pc:sldChg chg="add">
        <pc:chgData name="Joanna Zagorska" userId="S::joanna_zagorska@goodyear.com::f9a8423d-a731-4931-94d9-284b32c87014" providerId="AD" clId="Web-{FB084756-B779-8551-AC66-B73501F30FE3}" dt="2026-04-17T10:23:03.421" v="3"/>
        <pc:sldMkLst>
          <pc:docMk/>
          <pc:sldMk cId="786275497" sldId="2147483328"/>
        </pc:sldMkLst>
      </pc:sldChg>
      <pc:sldChg chg="add">
        <pc:chgData name="Joanna Zagorska" userId="S::joanna_zagorska@goodyear.com::f9a8423d-a731-4931-94d9-284b32c87014" providerId="AD" clId="Web-{FB084756-B779-8551-AC66-B73501F30FE3}" dt="2026-04-17T10:23:03.546" v="4"/>
        <pc:sldMkLst>
          <pc:docMk/>
          <pc:sldMk cId="3681968797" sldId="2147483329"/>
        </pc:sldMkLst>
      </pc:sldChg>
      <pc:sldChg chg="add">
        <pc:chgData name="Joanna Zagorska" userId="S::joanna_zagorska@goodyear.com::f9a8423d-a731-4931-94d9-284b32c87014" providerId="AD" clId="Web-{FB084756-B779-8551-AC66-B73501F30FE3}" dt="2026-04-17T10:23:03.656" v="5"/>
        <pc:sldMkLst>
          <pc:docMk/>
          <pc:sldMk cId="3159689241" sldId="2147483330"/>
        </pc:sldMkLst>
      </pc:sldChg>
      <pc:sldChg chg="add">
        <pc:chgData name="Joanna Zagorska" userId="S::joanna_zagorska@goodyear.com::f9a8423d-a731-4931-94d9-284b32c87014" providerId="AD" clId="Web-{FB084756-B779-8551-AC66-B73501F30FE3}" dt="2026-04-17T10:23:03.765" v="6"/>
        <pc:sldMkLst>
          <pc:docMk/>
          <pc:sldMk cId="1251949617" sldId="2147483331"/>
        </pc:sldMkLst>
      </pc:sldChg>
      <pc:sldChg chg="add">
        <pc:chgData name="Joanna Zagorska" userId="S::joanna_zagorska@goodyear.com::f9a8423d-a731-4931-94d9-284b32c87014" providerId="AD" clId="Web-{FB084756-B779-8551-AC66-B73501F30FE3}" dt="2026-04-17T10:23:03.859" v="7"/>
        <pc:sldMkLst>
          <pc:docMk/>
          <pc:sldMk cId="2130700714" sldId="2147483332"/>
        </pc:sldMkLst>
      </pc:sldChg>
      <pc:sldChg chg="add">
        <pc:chgData name="Joanna Zagorska" userId="S::joanna_zagorska@goodyear.com::f9a8423d-a731-4931-94d9-284b32c87014" providerId="AD" clId="Web-{FB084756-B779-8551-AC66-B73501F30FE3}" dt="2026-04-17T10:23:03.953" v="8"/>
        <pc:sldMkLst>
          <pc:docMk/>
          <pc:sldMk cId="1755593814" sldId="2147483333"/>
        </pc:sldMkLst>
      </pc:sldChg>
      <pc:sldChg chg="add">
        <pc:chgData name="Joanna Zagorska" userId="S::joanna_zagorska@goodyear.com::f9a8423d-a731-4931-94d9-284b32c87014" providerId="AD" clId="Web-{FB084756-B779-8551-AC66-B73501F30FE3}" dt="2026-04-17T10:23:04.046" v="9"/>
        <pc:sldMkLst>
          <pc:docMk/>
          <pc:sldMk cId="566723538" sldId="2147483334"/>
        </pc:sldMkLst>
      </pc:sldChg>
      <pc:sldChg chg="add">
        <pc:chgData name="Joanna Zagorska" userId="S::joanna_zagorska@goodyear.com::f9a8423d-a731-4931-94d9-284b32c87014" providerId="AD" clId="Web-{FB084756-B779-8551-AC66-B73501F30FE3}" dt="2026-04-17T10:23:04.140" v="10"/>
        <pc:sldMkLst>
          <pc:docMk/>
          <pc:sldMk cId="288914217" sldId="2147483335"/>
        </pc:sldMkLst>
      </pc:sldChg>
      <pc:sldChg chg="add">
        <pc:chgData name="Joanna Zagorska" userId="S::joanna_zagorska@goodyear.com::f9a8423d-a731-4931-94d9-284b32c87014" providerId="AD" clId="Web-{FB084756-B779-8551-AC66-B73501F30FE3}" dt="2026-04-17T10:23:04.828" v="15"/>
        <pc:sldMkLst>
          <pc:docMk/>
          <pc:sldMk cId="1470452801" sldId="2147483340"/>
        </pc:sldMkLst>
      </pc:sldChg>
    </pc:docChg>
  </pc:docChgLst>
  <pc:docChgLst>
    <pc:chgData name="Joanna Zagorska" userId="S::joanna_zagorska@goodyear.com::f9a8423d-a731-4931-94d9-284b32c87014" providerId="AD" clId="Web-{BCCFEBA4-FD21-E56F-D246-DC8DC0F3DE44}"/>
    <pc:docChg chg="modSld">
      <pc:chgData name="Joanna Zagorska" userId="S::joanna_zagorska@goodyear.com::f9a8423d-a731-4931-94d9-284b32c87014" providerId="AD" clId="Web-{BCCFEBA4-FD21-E56F-D246-DC8DC0F3DE44}" dt="2026-04-22T14:31:14.914" v="24"/>
      <pc:docMkLst>
        <pc:docMk/>
      </pc:docMkLst>
      <pc:sldChg chg="delSp modSp">
        <pc:chgData name="Joanna Zagorska" userId="S::joanna_zagorska@goodyear.com::f9a8423d-a731-4931-94d9-284b32c87014" providerId="AD" clId="Web-{BCCFEBA4-FD21-E56F-D246-DC8DC0F3DE44}" dt="2026-04-22T14:31:14.914" v="24"/>
        <pc:sldMkLst>
          <pc:docMk/>
          <pc:sldMk cId="2241067894" sldId="824"/>
        </pc:sldMkLst>
        <pc:spChg chg="mod">
          <ac:chgData name="Joanna Zagorska" userId="S::joanna_zagorska@goodyear.com::f9a8423d-a731-4931-94d9-284b32c87014" providerId="AD" clId="Web-{BCCFEBA4-FD21-E56F-D246-DC8DC0F3DE44}" dt="2026-04-22T14:30:01.583" v="0" actId="20577"/>
          <ac:spMkLst>
            <pc:docMk/>
            <pc:sldMk cId="2241067894" sldId="824"/>
            <ac:spMk id="2" creationId="{14E7CD23-F1E4-0045-B31A-942E0084B98C}"/>
          </ac:spMkLst>
        </pc:spChg>
      </pc:sldChg>
      <pc:sldChg chg="delSp modSp">
        <pc:chgData name="Joanna Zagorska" userId="S::joanna_zagorska@goodyear.com::f9a8423d-a731-4931-94d9-284b32c87014" providerId="AD" clId="Web-{BCCFEBA4-FD21-E56F-D246-DC8DC0F3DE44}" dt="2026-04-22T14:30:58.820" v="22" actId="20577"/>
        <pc:sldMkLst>
          <pc:docMk/>
          <pc:sldMk cId="2352040910" sldId="11980"/>
        </pc:sldMkLst>
        <pc:spChg chg="mod">
          <ac:chgData name="Joanna Zagorska" userId="S::joanna_zagorska@goodyear.com::f9a8423d-a731-4931-94d9-284b32c87014" providerId="AD" clId="Web-{BCCFEBA4-FD21-E56F-D246-DC8DC0F3DE44}" dt="2026-04-22T14:30:58.820" v="22" actId="20577"/>
          <ac:spMkLst>
            <pc:docMk/>
            <pc:sldMk cId="2352040910" sldId="11980"/>
            <ac:spMk id="5" creationId="{DE436A78-0392-9004-68E0-EA44314C0048}"/>
          </ac:spMkLst>
        </pc:spChg>
      </pc:sldChg>
    </pc:docChg>
  </pc:docChgLst>
  <pc:docChgLst>
    <pc:chgData name="magda.kolodziejczyk@mplusg.com.pl" userId="S::urn:spo:guest#magda.kolodziejczyk@mplusg.com.pl::" providerId="AD" clId="Web-{1F077291-42ED-3F04-75BE-9CDE0F4ED25F}"/>
    <pc:docChg chg="modSld">
      <pc:chgData name="magda.kolodziejczyk@mplusg.com.pl" userId="S::urn:spo:guest#magda.kolodziejczyk@mplusg.com.pl::" providerId="AD" clId="Web-{1F077291-42ED-3F04-75BE-9CDE0F4ED25F}" dt="2026-04-22T10:06:46.650" v="304" actId="20577"/>
      <pc:docMkLst>
        <pc:docMk/>
      </pc:docMkLst>
      <pc:sldChg chg="addSp modSp">
        <pc:chgData name="magda.kolodziejczyk@mplusg.com.pl" userId="S::urn:spo:guest#magda.kolodziejczyk@mplusg.com.pl::" providerId="AD" clId="Web-{1F077291-42ED-3F04-75BE-9CDE0F4ED25F}" dt="2026-04-22T10:06:17.336" v="284" actId="1076"/>
        <pc:sldMkLst>
          <pc:docMk/>
          <pc:sldMk cId="2241067894" sldId="824"/>
        </pc:sldMkLst>
        <pc:spChg chg="mod">
          <ac:chgData name="magda.kolodziejczyk@mplusg.com.pl" userId="S::urn:spo:guest#magda.kolodziejczyk@mplusg.com.pl::" providerId="AD" clId="Web-{1F077291-42ED-3F04-75BE-9CDE0F4ED25F}" dt="2026-04-22T09:52:19.523" v="20" actId="1076"/>
          <ac:spMkLst>
            <pc:docMk/>
            <pc:sldMk cId="2241067894" sldId="824"/>
            <ac:spMk id="2" creationId="{14E7CD23-F1E4-0045-B31A-942E0084B98C}"/>
          </ac:spMkLst>
        </pc:spChg>
      </pc:sldChg>
      <pc:sldChg chg="addSp modSp">
        <pc:chgData name="magda.kolodziejczyk@mplusg.com.pl" userId="S::urn:spo:guest#magda.kolodziejczyk@mplusg.com.pl::" providerId="AD" clId="Web-{1F077291-42ED-3F04-75BE-9CDE0F4ED25F}" dt="2026-04-22T10:05:45.317" v="282" actId="20577"/>
        <pc:sldMkLst>
          <pc:docMk/>
          <pc:sldMk cId="2352040910" sldId="11980"/>
        </pc:sldMkLst>
        <pc:spChg chg="mod">
          <ac:chgData name="magda.kolodziejczyk@mplusg.com.pl" userId="S::urn:spo:guest#magda.kolodziejczyk@mplusg.com.pl::" providerId="AD" clId="Web-{1F077291-42ED-3F04-75BE-9CDE0F4ED25F}" dt="2026-04-22T10:05:45.317" v="282" actId="20577"/>
          <ac:spMkLst>
            <pc:docMk/>
            <pc:sldMk cId="2352040910" sldId="11980"/>
            <ac:spMk id="5" creationId="{DE436A78-0392-9004-68E0-EA44314C0048}"/>
          </ac:spMkLst>
        </pc:spChg>
      </pc:sldChg>
      <pc:sldChg chg="addSp modSp">
        <pc:chgData name="magda.kolodziejczyk@mplusg.com.pl" userId="S::urn:spo:guest#magda.kolodziejczyk@mplusg.com.pl::" providerId="AD" clId="Web-{1F077291-42ED-3F04-75BE-9CDE0F4ED25F}" dt="2026-04-22T10:06:46.650" v="304" actId="20577"/>
        <pc:sldMkLst>
          <pc:docMk/>
          <pc:sldMk cId="535585258" sldId="1198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arleta\StronaWWW\akcjonaria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_12A_47C5E93C4.xlsx"/><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_129_38E7A47.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_129_38E7A475.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_129_38E7A476.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_128_E1F3623.xlsx"/><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_128_E1F36237.xlsx"/><Relationship Id="rId1" Type="http://schemas.openxmlformats.org/officeDocument/2006/relationships/themeOverride" Target="../theme/themeOverride9.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_128_E1F36238.xlsx"/><Relationship Id="rId1" Type="http://schemas.openxmlformats.org/officeDocument/2006/relationships/themeOverride" Target="../theme/themeOverrid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_10C_EF0FA61D.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_10C_EF0FA61D9.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_114_770C8C48.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2.xml.rels><?xml version="1.0" encoding="UTF-8" standalone="yes"?>
<Relationships xmlns="http://schemas.openxmlformats.org/package/2006/relationships"><Relationship Id="rId3" Type="http://schemas.openxmlformats.org/officeDocument/2006/relationships/oleObject" Target="file:///\\pldnas01\FN_eagle$\Investor-Relations\StronaWWW\akcjonaria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_114_770C8C4810.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_114_770C8C4811.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7.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_114_770C8C4812.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8.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_7FFFFECE_6ACD6F85.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9.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_7FFFFECE_6ACD6F8513.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0.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_7FFFFECE_6ACD6F8514.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1.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_7FFFFECE_6ACD6F8515.xlsx"/><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_117_751B4027.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_117_751B402716.xlsx"/><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_116_93A1414C.xlsx"/><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5.xml"/></Relationships>
</file>

<file path=ppt/charts/_rels/chart3.xml.rels><?xml version="1.0" encoding="UTF-8" standalone="yes"?>
<Relationships xmlns="http://schemas.openxmlformats.org/package/2006/relationships"><Relationship Id="rId3" Type="http://schemas.openxmlformats.org/officeDocument/2006/relationships/oleObject" Target="https://goodyearcorp-my.sharepoint.com/personal/joanna_zagorska_goodyear_com/Documents/0.%20IR/Investor-relations_Arleta/Strona_WWW/akcjonariat.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_116_93A1414C17.xlsx"/><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16.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_118_6203A2B1.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7.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_118_6203A2B118.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8.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_119_289641F6.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19.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_119_289641F619.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20.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_11B_C567AA47.xlsx"/><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chartUserShapes" Target="../drawings/drawing21.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_11B_C567AA4720.xlsx"/><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22.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_11C_F91501D7.xlsx"/><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chartUserShapes" Target="../drawings/drawing23.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_11C_F91501D721.xlsx"/><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chartUserShapes" Target="../drawings/drawing24.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_11F_84F127E2.xlsx"/><Relationship Id="rId2" Type="http://schemas.microsoft.com/office/2011/relationships/chartColorStyle" Target="colors27.xml"/><Relationship Id="rId1" Type="http://schemas.microsoft.com/office/2011/relationships/chartStyle" Target="style27.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_7FFFFEB7_EBD8E945.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_124_6BCB7C9A.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_124_6BCB7C9A1.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_124_6BCB7C9A2.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_12A_47C5E93C.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_12A_47C5E93C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5421185596817506"/>
          <c:y val="0.28776114225698857"/>
          <c:w val="0.44453698777529055"/>
          <c:h val="0.42447771548602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YTD Grudzień 2024</c:v>
                </c:pt>
                <c:pt idx="1">
                  <c:v>YTD Grudzień 2025</c:v>
                </c:pt>
              </c:strCache>
            </c:strRef>
          </c:cat>
          <c:val>
            <c:numRef>
              <c:f>Sheet1!$B$2:$C$2</c:f>
              <c:numCache>
                <c:formatCode>#,##0</c:formatCode>
                <c:ptCount val="2"/>
                <c:pt idx="0">
                  <c:v>11142</c:v>
                </c:pt>
                <c:pt idx="1">
                  <c:v>11279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C1A6-4369-830E-B637D643D6F7}"/>
            </c:ext>
          </c:extLst>
        </c:ser>
        <c:dLbls>
          <c:showLegendKey val="0"/>
          <c:showVal val="1"/>
          <c:showCatName val="0"/>
          <c:showSerName val="0"/>
          <c:showPercent val="0"/>
          <c:showBubbleSize val="0"/>
        </c:dLbls>
        <c:gapWidth val="95"/>
        <c:overlap val="100"/>
        <c:axId val="36797440"/>
        <c:axId val="36824960"/>
      </c:barChart>
      <c:catAx>
        <c:axId val="36797440"/>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824960"/>
        <c:crosses val="autoZero"/>
        <c:auto val="1"/>
        <c:lblAlgn val="ctr"/>
        <c:lblOffset val="100"/>
        <c:tickLblSkip val="1"/>
        <c:tickMarkSkip val="1"/>
        <c:noMultiLvlLbl val="1"/>
      </c:catAx>
      <c:valAx>
        <c:axId val="36824960"/>
        <c:scaling>
          <c:orientation val="minMax"/>
          <c:max val="50000"/>
        </c:scaling>
        <c:delete val="1"/>
        <c:axPos val="l"/>
        <c:numFmt formatCode="#,##0" sourceLinked="1"/>
        <c:majorTickMark val="out"/>
        <c:minorTickMark val="none"/>
        <c:tickLblPos val="nextTo"/>
        <c:crossAx val="36797440"/>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IV Q 2024</c:v>
                </c:pt>
                <c:pt idx="1">
                  <c:v>IV Q 2025</c:v>
                </c:pt>
              </c:strCache>
            </c:strRef>
          </c:cat>
          <c:val>
            <c:numRef>
              <c:f>Sheet1!$B$2:$C$2</c:f>
              <c:numCache>
                <c:formatCode>#,##0</c:formatCode>
                <c:ptCount val="2"/>
                <c:pt idx="0">
                  <c:v>1645.3539999999998</c:v>
                </c:pt>
                <c:pt idx="1">
                  <c:v>1631.3240000000001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95FC-431A-B70B-0275C4D22334}"/>
            </c:ext>
          </c:extLst>
        </c:ser>
        <c:dLbls>
          <c:showLegendKey val="0"/>
          <c:showVal val="1"/>
          <c:showCatName val="0"/>
          <c:showSerName val="0"/>
          <c:showPercent val="0"/>
          <c:showBubbleSize val="0"/>
        </c:dLbls>
        <c:gapWidth val="95"/>
        <c:overlap val="100"/>
        <c:axId val="37094144"/>
        <c:axId val="37096832"/>
      </c:barChart>
      <c:catAx>
        <c:axId val="37094144"/>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7096832"/>
        <c:crosses val="autoZero"/>
        <c:auto val="1"/>
        <c:lblAlgn val="ctr"/>
        <c:lblOffset val="100"/>
        <c:tickLblSkip val="1"/>
        <c:tickMarkSkip val="1"/>
        <c:noMultiLvlLbl val="1"/>
      </c:catAx>
      <c:valAx>
        <c:axId val="37096832"/>
        <c:scaling>
          <c:orientation val="minMax"/>
          <c:max val="2500"/>
          <c:min val="0"/>
        </c:scaling>
        <c:delete val="1"/>
        <c:axPos val="l"/>
        <c:numFmt formatCode="#,##0" sourceLinked="1"/>
        <c:majorTickMark val="out"/>
        <c:minorTickMark val="none"/>
        <c:tickLblPos val="nextTo"/>
        <c:crossAx val="37094144"/>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IV Q 2024</c:v>
                </c:pt>
                <c:pt idx="1">
                  <c:v>IV Q 2025</c:v>
                </c:pt>
              </c:strCache>
            </c:strRef>
          </c:cat>
          <c:val>
            <c:numRef>
              <c:f>Sheet1!$B$2:$C$2</c:f>
              <c:numCache>
                <c:formatCode>#,##0</c:formatCode>
                <c:ptCount val="2"/>
                <c:pt idx="0">
                  <c:v>498</c:v>
                </c:pt>
                <c:pt idx="1">
                  <c:v>414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E4D8-442D-94B1-3C0664490C92}"/>
            </c:ext>
          </c:extLst>
        </c:ser>
        <c:dLbls>
          <c:showLegendKey val="0"/>
          <c:showVal val="1"/>
          <c:showCatName val="0"/>
          <c:showSerName val="0"/>
          <c:showPercent val="0"/>
          <c:showBubbleSize val="0"/>
        </c:dLbls>
        <c:gapWidth val="95"/>
        <c:overlap val="100"/>
        <c:axId val="37133312"/>
        <c:axId val="37205888"/>
      </c:barChart>
      <c:catAx>
        <c:axId val="37133312"/>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7205888"/>
        <c:crosses val="autoZero"/>
        <c:auto val="1"/>
        <c:lblAlgn val="ctr"/>
        <c:lblOffset val="100"/>
        <c:tickLblSkip val="1"/>
        <c:tickMarkSkip val="1"/>
        <c:noMultiLvlLbl val="1"/>
      </c:catAx>
      <c:valAx>
        <c:axId val="37205888"/>
        <c:scaling>
          <c:orientation val="minMax"/>
          <c:max val="2000"/>
        </c:scaling>
        <c:delete val="1"/>
        <c:axPos val="l"/>
        <c:numFmt formatCode="#,##0" sourceLinked="1"/>
        <c:majorTickMark val="out"/>
        <c:minorTickMark val="none"/>
        <c:tickLblPos val="nextTo"/>
        <c:crossAx val="37133312"/>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IV Q 2024</c:v>
                </c:pt>
                <c:pt idx="1">
                  <c:v>IV Q 2025</c:v>
                </c:pt>
              </c:strCache>
            </c:strRef>
          </c:cat>
          <c:val>
            <c:numRef>
              <c:f>Sheet1!$B$2:$C$2</c:f>
              <c:numCache>
                <c:formatCode>#,##0</c:formatCode>
                <c:ptCount val="2"/>
                <c:pt idx="0">
                  <c:v>144.69900000000001</c:v>
                </c:pt>
                <c:pt idx="1">
                  <c:v>124.122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B960-4F52-8796-8F3B16A49378}"/>
            </c:ext>
          </c:extLst>
        </c:ser>
        <c:dLbls>
          <c:showLegendKey val="0"/>
          <c:showVal val="1"/>
          <c:showCatName val="0"/>
          <c:showSerName val="0"/>
          <c:showPercent val="0"/>
          <c:showBubbleSize val="0"/>
        </c:dLbls>
        <c:gapWidth val="95"/>
        <c:overlap val="100"/>
        <c:axId val="37049472"/>
        <c:axId val="37052416"/>
      </c:barChart>
      <c:catAx>
        <c:axId val="37049472"/>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7052416"/>
        <c:crosses val="autoZero"/>
        <c:auto val="1"/>
        <c:lblAlgn val="ctr"/>
        <c:lblOffset val="100"/>
        <c:tickLblSkip val="1"/>
        <c:tickMarkSkip val="1"/>
        <c:noMultiLvlLbl val="1"/>
      </c:catAx>
      <c:valAx>
        <c:axId val="37052416"/>
        <c:scaling>
          <c:orientation val="minMax"/>
          <c:max val="1500"/>
        </c:scaling>
        <c:delete val="1"/>
        <c:axPos val="l"/>
        <c:numFmt formatCode="#,##0" sourceLinked="1"/>
        <c:majorTickMark val="out"/>
        <c:minorTickMark val="none"/>
        <c:tickLblPos val="nextTo"/>
        <c:crossAx val="37049472"/>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YTD Grudzień 2024</c:v>
                </c:pt>
                <c:pt idx="1">
                  <c:v>YTD Grudzień 2025</c:v>
                </c:pt>
              </c:strCache>
            </c:strRef>
          </c:cat>
          <c:val>
            <c:numRef>
              <c:f>Sheet1!$B$2:$C$2</c:f>
              <c:numCache>
                <c:formatCode>#,##0</c:formatCode>
                <c:ptCount val="2"/>
                <c:pt idx="0">
                  <c:v>588</c:v>
                </c:pt>
                <c:pt idx="1">
                  <c:v>499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0493-470E-BA89-CAE66A1A5BA0}"/>
            </c:ext>
          </c:extLst>
        </c:ser>
        <c:dLbls>
          <c:showLegendKey val="0"/>
          <c:showVal val="1"/>
          <c:showCatName val="0"/>
          <c:showSerName val="0"/>
          <c:showPercent val="0"/>
          <c:showBubbleSize val="0"/>
        </c:dLbls>
        <c:gapWidth val="95"/>
        <c:overlap val="100"/>
        <c:axId val="36371072"/>
        <c:axId val="36439552"/>
      </c:barChart>
      <c:catAx>
        <c:axId val="36371072"/>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439552"/>
        <c:crosses val="autoZero"/>
        <c:auto val="1"/>
        <c:lblAlgn val="ctr"/>
        <c:lblOffset val="100"/>
        <c:tickLblSkip val="1"/>
        <c:tickMarkSkip val="1"/>
        <c:noMultiLvlLbl val="1"/>
      </c:catAx>
      <c:valAx>
        <c:axId val="36439552"/>
        <c:scaling>
          <c:orientation val="minMax"/>
          <c:max val="5000"/>
        </c:scaling>
        <c:delete val="1"/>
        <c:axPos val="l"/>
        <c:numFmt formatCode="#,##0" sourceLinked="1"/>
        <c:majorTickMark val="out"/>
        <c:minorTickMark val="none"/>
        <c:tickLblPos val="nextTo"/>
        <c:crossAx val="36371072"/>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YTD Grudzień 2024</c:v>
                </c:pt>
                <c:pt idx="1">
                  <c:v>YTD Grudzień 2025</c:v>
                </c:pt>
              </c:strCache>
            </c:strRef>
          </c:cat>
          <c:val>
            <c:numRef>
              <c:f>Sheet1!$B$2:$C$2</c:f>
              <c:numCache>
                <c:formatCode>#,##0</c:formatCode>
                <c:ptCount val="2"/>
                <c:pt idx="0">
                  <c:v>6553.55</c:v>
                </c:pt>
                <c:pt idx="1">
                  <c:v>6549.348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042F-4A73-B5C2-F879844C55CE}"/>
            </c:ext>
          </c:extLst>
        </c:ser>
        <c:dLbls>
          <c:showLegendKey val="0"/>
          <c:showVal val="1"/>
          <c:showCatName val="0"/>
          <c:showSerName val="0"/>
          <c:showPercent val="0"/>
          <c:showBubbleSize val="0"/>
        </c:dLbls>
        <c:gapWidth val="95"/>
        <c:overlap val="100"/>
        <c:axId val="36389248"/>
        <c:axId val="36391936"/>
      </c:barChart>
      <c:catAx>
        <c:axId val="36389248"/>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391936"/>
        <c:crosses val="autoZero"/>
        <c:auto val="1"/>
        <c:lblAlgn val="ctr"/>
        <c:lblOffset val="100"/>
        <c:tickLblSkip val="1"/>
        <c:tickMarkSkip val="1"/>
        <c:noMultiLvlLbl val="1"/>
      </c:catAx>
      <c:valAx>
        <c:axId val="36391936"/>
        <c:scaling>
          <c:orientation val="minMax"/>
          <c:max val="8000"/>
          <c:min val="0"/>
        </c:scaling>
        <c:delete val="1"/>
        <c:axPos val="l"/>
        <c:numFmt formatCode="#,##0" sourceLinked="1"/>
        <c:majorTickMark val="out"/>
        <c:minorTickMark val="none"/>
        <c:tickLblPos val="nextTo"/>
        <c:crossAx val="36389248"/>
        <c:crosses val="autoZero"/>
        <c:crossBetween val="between"/>
        <c:majorUnit val="5000"/>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YTD Grudzień 2024</c:v>
                </c:pt>
                <c:pt idx="1">
                  <c:v>YTD Grudzień 2025</c:v>
                </c:pt>
              </c:strCache>
            </c:strRef>
          </c:cat>
          <c:val>
            <c:numRef>
              <c:f>Sheet1!$B$2:$C$2</c:f>
              <c:numCache>
                <c:formatCode>#,##0</c:formatCode>
                <c:ptCount val="2"/>
                <c:pt idx="0">
                  <c:v>1915.1840000000002</c:v>
                </c:pt>
                <c:pt idx="1">
                  <c:v>1620.835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2786-4EFC-8925-C16B8B114780}"/>
            </c:ext>
          </c:extLst>
        </c:ser>
        <c:dLbls>
          <c:showLegendKey val="0"/>
          <c:showVal val="1"/>
          <c:showCatName val="0"/>
          <c:showSerName val="0"/>
          <c:showPercent val="0"/>
          <c:showBubbleSize val="0"/>
        </c:dLbls>
        <c:gapWidth val="95"/>
        <c:overlap val="100"/>
        <c:axId val="36371072"/>
        <c:axId val="36439552"/>
      </c:barChart>
      <c:catAx>
        <c:axId val="36371072"/>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439552"/>
        <c:crosses val="autoZero"/>
        <c:auto val="1"/>
        <c:lblAlgn val="ctr"/>
        <c:lblOffset val="100"/>
        <c:tickLblSkip val="1"/>
        <c:tickMarkSkip val="1"/>
        <c:noMultiLvlLbl val="1"/>
      </c:catAx>
      <c:valAx>
        <c:axId val="36439552"/>
        <c:scaling>
          <c:orientation val="minMax"/>
          <c:max val="5000"/>
        </c:scaling>
        <c:delete val="1"/>
        <c:axPos val="l"/>
        <c:numFmt formatCode="#,##0" sourceLinked="1"/>
        <c:majorTickMark val="out"/>
        <c:minorTickMark val="none"/>
        <c:tickLblPos val="nextTo"/>
        <c:crossAx val="36371072"/>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od jednostek pozostałych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c:formatCode>
                <c:ptCount val="2"/>
                <c:pt idx="0">
                  <c:v>257.2</c:v>
                </c:pt>
                <c:pt idx="1">
                  <c:v>215.9</c:v>
                </c:pt>
              </c:numCache>
            </c:numRef>
          </c:val>
          <c:extLst>
            <c:ext xmlns:c16="http://schemas.microsoft.com/office/drawing/2014/chart" uri="{C3380CC4-5D6E-409C-BE32-E72D297353CC}">
              <c16:uniqueId val="{00000000-4F2F-48C6-96B8-04E35E5C6664}"/>
            </c:ext>
          </c:extLst>
        </c:ser>
        <c:ser>
          <c:idx val="1"/>
          <c:order val="1"/>
          <c:tx>
            <c:strRef>
              <c:f>Sheet1!$C$1</c:f>
              <c:strCache>
                <c:ptCount val="1"/>
                <c:pt idx="0">
                  <c:v>od jednostek powiązanych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Sheet1!$C$2:$C$3</c:f>
              <c:numCache>
                <c:formatCode>#\ ##0.0</c:formatCode>
                <c:ptCount val="2"/>
                <c:pt idx="0">
                  <c:v>2261.6</c:v>
                </c:pt>
                <c:pt idx="1">
                  <c:v>2698.9</c:v>
                </c:pt>
              </c:numCache>
            </c:numRef>
          </c:val>
          <c:extLst>
            <c:ext xmlns:c16="http://schemas.microsoft.com/office/drawing/2014/chart" uri="{C3380CC4-5D6E-409C-BE32-E72D297353CC}">
              <c16:uniqueId val="{00000001-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scaling>
        <c:delete val="1"/>
        <c:axPos val="l"/>
        <c:numFmt formatCode="#\ ##0.0" sourceLinked="1"/>
        <c:majorTickMark val="out"/>
        <c:minorTickMark val="none"/>
        <c:tickLblPos val="nextTo"/>
        <c:crossAx val="1331868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62017074962"/>
          <c:w val="0.87505787037037053"/>
          <c:h val="0.74915329465710734"/>
        </c:manualLayout>
      </c:layout>
      <c:barChart>
        <c:barDir val="col"/>
        <c:grouping val="stacked"/>
        <c:varyColors val="0"/>
        <c:ser>
          <c:idx val="0"/>
          <c:order val="0"/>
          <c:tx>
            <c:strRef>
              <c:f>Sheet1!$B$1</c:f>
              <c:strCache>
                <c:ptCount val="1"/>
                <c:pt idx="0">
                  <c:v>od jednostek pozostałych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Sheet1!$B$2:$B$4</c:f>
              <c:numCache>
                <c:formatCode>#\ ##0.0</c:formatCode>
                <c:ptCount val="3"/>
                <c:pt idx="0">
                  <c:v>80</c:v>
                </c:pt>
                <c:pt idx="1">
                  <c:v>66.599999999999994</c:v>
                </c:pt>
                <c:pt idx="2">
                  <c:v>50.8</c:v>
                </c:pt>
              </c:numCache>
            </c:numRef>
          </c:val>
          <c:extLst>
            <c:ext xmlns:c16="http://schemas.microsoft.com/office/drawing/2014/chart" uri="{C3380CC4-5D6E-409C-BE32-E72D297353CC}">
              <c16:uniqueId val="{00000000-D760-4266-8FA8-E9961163C441}"/>
            </c:ext>
          </c:extLst>
        </c:ser>
        <c:ser>
          <c:idx val="1"/>
          <c:order val="1"/>
          <c:tx>
            <c:strRef>
              <c:f>Sheet1!$C$1</c:f>
              <c:strCache>
                <c:ptCount val="1"/>
                <c:pt idx="0">
                  <c:v>od jednostek powiązanych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Sheet1!$C$2:$C$4</c:f>
              <c:numCache>
                <c:formatCode>#\ ##0.0</c:formatCode>
                <c:ptCount val="3"/>
                <c:pt idx="0">
                  <c:v>609</c:v>
                </c:pt>
                <c:pt idx="1">
                  <c:v>672.5</c:v>
                </c:pt>
                <c:pt idx="2">
                  <c:v>614.20000000000005</c:v>
                </c:pt>
              </c:numCache>
            </c:numRef>
          </c:val>
          <c:extLst>
            <c:ext xmlns:c16="http://schemas.microsoft.com/office/drawing/2014/chart" uri="{C3380CC4-5D6E-409C-BE32-E72D297353CC}">
              <c16:uniqueId val="{00000001-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scaling>
        <c:delete val="1"/>
        <c:axPos val="l"/>
        <c:numFmt formatCode="#\ ##0.0" sourceLinked="1"/>
        <c:majorTickMark val="out"/>
        <c:minorTickMark val="none"/>
        <c:tickLblPos val="nextTo"/>
        <c:crossAx val="1331868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481347077317733E-2"/>
          <c:y val="0.23978148057659418"/>
          <c:w val="0.96503730584536451"/>
          <c:h val="0.60072201319325691"/>
        </c:manualLayout>
      </c:layout>
      <c:barChart>
        <c:barDir val="col"/>
        <c:grouping val="stacked"/>
        <c:varyColors val="0"/>
        <c:ser>
          <c:idx val="0"/>
          <c:order val="0"/>
          <c:tx>
            <c:strRef>
              <c:f>Sheet1!$B$1</c:f>
              <c:strCache>
                <c:ptCount val="1"/>
                <c:pt idx="0">
                  <c:v>od jednostek powiązanych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c:formatCode>
                <c:ptCount val="2"/>
                <c:pt idx="0">
                  <c:v>257.2</c:v>
                </c:pt>
                <c:pt idx="1">
                  <c:v>215.9</c:v>
                </c:pt>
              </c:numCache>
            </c:numRef>
          </c:val>
          <c:extLst>
            <c:ext xmlns:c16="http://schemas.microsoft.com/office/drawing/2014/chart" uri="{C3380CC4-5D6E-409C-BE32-E72D297353CC}">
              <c16:uniqueId val="{00000000-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300"/>
          <c:min val="100"/>
        </c:scaling>
        <c:delete val="1"/>
        <c:axPos val="l"/>
        <c:numFmt formatCode="#\ ##0.0" sourceLinked="1"/>
        <c:majorTickMark val="out"/>
        <c:minorTickMark val="none"/>
        <c:tickLblPos val="nextTo"/>
        <c:crossAx val="1331868879"/>
        <c:crosses val="autoZero"/>
        <c:crossBetween val="between"/>
        <c:majorUnit val="200"/>
        <c:minorUnit val="1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5421185596817506"/>
          <c:y val="0.28776114225698857"/>
          <c:w val="0.44453698777529055"/>
          <c:h val="0.424477715486022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62017074962"/>
          <c:w val="0.87505787037037053"/>
          <c:h val="0.74915329465710734"/>
        </c:manualLayout>
      </c:layout>
      <c:barChart>
        <c:barDir val="col"/>
        <c:grouping val="stacked"/>
        <c:varyColors val="0"/>
        <c:ser>
          <c:idx val="0"/>
          <c:order val="0"/>
          <c:tx>
            <c:strRef>
              <c:f>Sheet1!$B$1</c:f>
              <c:strCache>
                <c:ptCount val="1"/>
                <c:pt idx="0">
                  <c:v>od jednostek pozostałych</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n-US"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Sheet1!$B$2:$B$4</c:f>
              <c:numCache>
                <c:formatCode>#\ ##0.0</c:formatCode>
                <c:ptCount val="3"/>
                <c:pt idx="0">
                  <c:v>80</c:v>
                </c:pt>
                <c:pt idx="1">
                  <c:v>66.599999999999994</c:v>
                </c:pt>
                <c:pt idx="2">
                  <c:v>50.8</c:v>
                </c:pt>
              </c:numCache>
            </c:numRef>
          </c:val>
          <c:extLst>
            <c:ext xmlns:c16="http://schemas.microsoft.com/office/drawing/2014/chart" uri="{C3380CC4-5D6E-409C-BE32-E72D297353CC}">
              <c16:uniqueId val="{00000000-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tx1">
                    <a:lumMod val="75000"/>
                    <a:lumOff val="2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200"/>
        </c:scaling>
        <c:delete val="1"/>
        <c:axPos val="l"/>
        <c:numFmt formatCode="#\ ##0.0" sourceLinked="1"/>
        <c:majorTickMark val="out"/>
        <c:minorTickMark val="none"/>
        <c:tickLblPos val="nextTo"/>
        <c:crossAx val="1331868879"/>
        <c:crosses val="autoZero"/>
        <c:crossBetween val="between"/>
        <c:majorUnit val="2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lgn="ctr">
        <a:defRPr lang="en-US" sz="1197" b="0" i="0" u="none" strike="noStrike" kern="1200" baseline="0">
          <a:solidFill>
            <a:schemeClr val="tx1">
              <a:lumMod val="75000"/>
              <a:lumOff val="25000"/>
            </a:schemeClr>
          </a:solidFill>
          <a:latin typeface="+mn-lt"/>
          <a:ea typeface="+mn-ea"/>
          <a:cs typeface="+mn-cs"/>
        </a:defRPr>
      </a:pPr>
      <a:endParaRPr lang="pl-PL"/>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l-PL" sz="1400"/>
              <a:t>Marża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1.7481347077317733E-2"/>
          <c:y val="0.23978148057659418"/>
          <c:w val="0.96503730584536451"/>
          <c:h val="0.60072201319325691"/>
        </c:manualLayout>
      </c:layout>
      <c:barChart>
        <c:barDir val="col"/>
        <c:grouping val="stacked"/>
        <c:varyColors val="0"/>
        <c:ser>
          <c:idx val="0"/>
          <c:order val="0"/>
          <c:tx>
            <c:strRef>
              <c:f>Sheet1!$B$1</c:f>
              <c:strCache>
                <c:ptCount val="1"/>
                <c:pt idx="0">
                  <c:v>od jednostek powiązanych</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#,##0.00</c:formatCode>
                <c:ptCount val="2"/>
                <c:pt idx="0">
                  <c:v>6.3E-2</c:v>
                </c:pt>
                <c:pt idx="1">
                  <c:v>6.6000000000000003E-2</c:v>
                </c:pt>
              </c:numCache>
            </c:numRef>
          </c:val>
          <c:extLst>
            <c:ext xmlns:c16="http://schemas.microsoft.com/office/drawing/2014/chart" uri="{C3380CC4-5D6E-409C-BE32-E72D297353CC}">
              <c16:uniqueId val="{00000000-4BF5-4F70-9FAE-EC2DEB7F6D75}"/>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scaling>
        <c:delete val="1"/>
        <c:axPos val="l"/>
        <c:numFmt formatCode="#,##0.00" sourceLinked="1"/>
        <c:majorTickMark val="out"/>
        <c:minorTickMark val="none"/>
        <c:tickLblPos val="nextTo"/>
        <c:crossAx val="13318688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l-PL" sz="1400"/>
              <a:t>Marża</a:t>
            </a:r>
          </a:p>
        </c:rich>
      </c:tx>
      <c:layout>
        <c:manualLayout>
          <c:xMode val="edge"/>
          <c:yMode val="edge"/>
          <c:x val="0.41757488425925926"/>
          <c:y val="2.756076388888888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2.3518518518518518E-2"/>
          <c:y val="0.36379947916666661"/>
          <c:w val="0.87505787037037053"/>
          <c:h val="0.57276433940519589"/>
        </c:manualLayout>
      </c:layout>
      <c:barChart>
        <c:barDir val="col"/>
        <c:grouping val="stacked"/>
        <c:varyColors val="0"/>
        <c:ser>
          <c:idx val="0"/>
          <c:order val="0"/>
          <c:tx>
            <c:strRef>
              <c:f>Sheet1!$B$1</c:f>
              <c:strCache>
                <c:ptCount val="1"/>
                <c:pt idx="0">
                  <c:v>od jednostek pozostałych</c:v>
                </c:pt>
              </c:strCache>
            </c:strRef>
          </c:tx>
          <c:spPr>
            <a:solidFill>
              <a:schemeClr val="accent1"/>
            </a:solidFill>
            <a:ln>
              <a:noFill/>
            </a:ln>
            <a:effectLst/>
          </c:spPr>
          <c:invertIfNegative val="0"/>
          <c:dLbls>
            <c:dLbl>
              <c:idx val="1"/>
              <c:layout>
                <c:manualLayout>
                  <c:x val="-2.9398148148148686E-3"/>
                  <c:y val="-3.3072916666666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DA3-4195-86A6-9B202B7879C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Sheet1!$B$2:$B$4</c:f>
              <c:numCache>
                <c:formatCode>#\ ##0.000</c:formatCode>
                <c:ptCount val="3"/>
                <c:pt idx="0">
                  <c:v>7.3999999999999996E-2</c:v>
                </c:pt>
                <c:pt idx="1">
                  <c:v>7.0999999999999994E-2</c:v>
                </c:pt>
                <c:pt idx="2">
                  <c:v>6.5000000000000002E-2</c:v>
                </c:pt>
              </c:numCache>
            </c:numRef>
          </c:val>
          <c:extLst>
            <c:ext xmlns:c16="http://schemas.microsoft.com/office/drawing/2014/chart" uri="{C3380CC4-5D6E-409C-BE32-E72D297353CC}">
              <c16:uniqueId val="{00000000-72FE-46D7-93F7-9A3A9DCA9920}"/>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in val="-5.000000000000001E-2"/>
        </c:scaling>
        <c:delete val="1"/>
        <c:axPos val="l"/>
        <c:numFmt formatCode="#,##0.00" sourceLinked="0"/>
        <c:majorTickMark val="out"/>
        <c:minorTickMark val="none"/>
        <c:tickLblPos val="nextTo"/>
        <c:crossAx val="1331868879"/>
        <c:crosses val="autoZero"/>
        <c:crossBetween val="between"/>
        <c:majorUnit val="2.0000000000000004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481347077317733E-2"/>
          <c:y val="0.23978148057659418"/>
          <c:w val="0.96503730584536451"/>
          <c:h val="0.60072201319325691"/>
        </c:manualLayout>
      </c:layout>
      <c:barChart>
        <c:barDir val="col"/>
        <c:grouping val="stacked"/>
        <c:varyColors val="0"/>
        <c:ser>
          <c:idx val="0"/>
          <c:order val="0"/>
          <c:tx>
            <c:strRef>
              <c:f>Sheet1!$C$1</c:f>
              <c:strCache>
                <c:ptCount val="1"/>
                <c:pt idx="0">
                  <c:v>od jednostek powiązanych2</c:v>
                </c:pt>
              </c:strCache>
            </c:strRef>
          </c:tx>
          <c:spPr>
            <a:solidFill>
              <a:schemeClr val="accent2"/>
            </a:solidFill>
            <a:ln>
              <a:noFill/>
            </a:ln>
            <a:effectLst/>
          </c:spPr>
          <c:invertIfNegative val="0"/>
          <c:dPt>
            <c:idx val="1"/>
            <c:invertIfNegative val="0"/>
            <c:bubble3D val="0"/>
            <c:spPr>
              <a:solidFill>
                <a:srgbClr val="E66E25"/>
              </a:solidFill>
              <a:ln>
                <a:noFill/>
              </a:ln>
              <a:effectLst/>
            </c:spPr>
            <c:extLst>
              <c:ext xmlns:c16="http://schemas.microsoft.com/office/drawing/2014/chart" uri="{C3380CC4-5D6E-409C-BE32-E72D297353CC}">
                <c16:uniqueId val="{00000000-CD33-431F-B0C0-CBB3F5EC9BB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Sheet1!$C$2:$C$3</c:f>
              <c:numCache>
                <c:formatCode>#\ ##0.0</c:formatCode>
                <c:ptCount val="2"/>
                <c:pt idx="0">
                  <c:v>2261.6</c:v>
                </c:pt>
                <c:pt idx="1">
                  <c:v>2698.9</c:v>
                </c:pt>
              </c:numCache>
            </c:numRef>
          </c:val>
          <c:extLst>
            <c:ext xmlns:c16="http://schemas.microsoft.com/office/drawing/2014/chart" uri="{C3380CC4-5D6E-409C-BE32-E72D297353CC}">
              <c16:uniqueId val="{00000000-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3000"/>
        </c:scaling>
        <c:delete val="1"/>
        <c:axPos val="l"/>
        <c:numFmt formatCode="#\ ##0.0" sourceLinked="1"/>
        <c:majorTickMark val="out"/>
        <c:minorTickMark val="none"/>
        <c:tickLblPos val="nextTo"/>
        <c:crossAx val="1331868879"/>
        <c:crosses val="autoZero"/>
        <c:crossBetween val="between"/>
        <c:majorUnit val="2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62017074962"/>
          <c:w val="0.87505787037037053"/>
          <c:h val="0.74915329465710734"/>
        </c:manualLayout>
      </c:layout>
      <c:barChart>
        <c:barDir val="col"/>
        <c:grouping val="stacked"/>
        <c:varyColors val="0"/>
        <c:ser>
          <c:idx val="0"/>
          <c:order val="0"/>
          <c:tx>
            <c:strRef>
              <c:f>Sheet1!$C$1</c:f>
              <c:strCache>
                <c:ptCount val="1"/>
                <c:pt idx="0">
                  <c:v>od jednostek powiązanych</c:v>
                </c:pt>
              </c:strCache>
            </c:strRef>
          </c:tx>
          <c:spPr>
            <a:solidFill>
              <a:srgbClr val="E66E2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Sheet1!$C$2:$C$4</c:f>
              <c:numCache>
                <c:formatCode>#\ ##0.0</c:formatCode>
                <c:ptCount val="3"/>
                <c:pt idx="0">
                  <c:v>609</c:v>
                </c:pt>
                <c:pt idx="1">
                  <c:v>672.5</c:v>
                </c:pt>
                <c:pt idx="2">
                  <c:v>614.20000000000005</c:v>
                </c:pt>
              </c:numCache>
            </c:numRef>
          </c:val>
          <c:extLst>
            <c:ext xmlns:c16="http://schemas.microsoft.com/office/drawing/2014/chart" uri="{C3380CC4-5D6E-409C-BE32-E72D297353CC}">
              <c16:uniqueId val="{00000000-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1400"/>
        </c:scaling>
        <c:delete val="1"/>
        <c:axPos val="l"/>
        <c:numFmt formatCode="#\ ##0.0" sourceLinked="1"/>
        <c:majorTickMark val="out"/>
        <c:minorTickMark val="none"/>
        <c:tickLblPos val="nextTo"/>
        <c:crossAx val="1331868879"/>
        <c:crosses val="autoZero"/>
        <c:crossBetween val="between"/>
        <c:majorUnit val="20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l-PL" sz="1400"/>
              <a:t>Marża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1.7481347077317733E-2"/>
          <c:y val="0.23978148057659418"/>
          <c:w val="0.96503730584536451"/>
          <c:h val="0.60072201319325691"/>
        </c:manualLayout>
      </c:layout>
      <c:barChart>
        <c:barDir val="col"/>
        <c:grouping val="stacked"/>
        <c:varyColors val="0"/>
        <c:ser>
          <c:idx val="0"/>
          <c:order val="0"/>
          <c:tx>
            <c:strRef>
              <c:f>Sheet1!$B$1</c:f>
              <c:strCache>
                <c:ptCount val="1"/>
                <c:pt idx="0">
                  <c:v>od jednostek powiązanych</c:v>
                </c:pt>
              </c:strCache>
            </c:strRef>
          </c:tx>
          <c:spPr>
            <a:solidFill>
              <a:srgbClr val="E66E25"/>
            </a:solidFill>
            <a:ln>
              <a:noFill/>
            </a:ln>
            <a:effectLst/>
          </c:spPr>
          <c:invertIfNegative val="0"/>
          <c:dLbls>
            <c:dLbl>
              <c:idx val="0"/>
              <c:layout>
                <c:manualLayout>
                  <c:x val="0"/>
                  <c:y val="-8.4188157216885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E3-4E7C-B5C6-737E6206278A}"/>
                </c:ext>
              </c:extLst>
            </c:dLbl>
            <c:dLbl>
              <c:idx val="1"/>
              <c:layout>
                <c:manualLayout>
                  <c:x val="-4.7676401119957452E-3"/>
                  <c:y val="-1.8040319403618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13-4C28-B60B-476B51050F9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##0.000</c:formatCode>
                <c:ptCount val="2"/>
                <c:pt idx="0">
                  <c:v>8.9999999999999993E-3</c:v>
                </c:pt>
                <c:pt idx="1">
                  <c:v>5.3999999999999999E-2</c:v>
                </c:pt>
              </c:numCache>
            </c:numRef>
          </c:val>
          <c:extLst>
            <c:ext xmlns:c16="http://schemas.microsoft.com/office/drawing/2014/chart" uri="{C3380CC4-5D6E-409C-BE32-E72D297353CC}">
              <c16:uniqueId val="{00000000-4BF5-4F70-9FAE-EC2DEB7F6D75}"/>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0.13"/>
        </c:scaling>
        <c:delete val="1"/>
        <c:axPos val="l"/>
        <c:numFmt formatCode="#\ ##0.000" sourceLinked="1"/>
        <c:majorTickMark val="out"/>
        <c:minorTickMark val="none"/>
        <c:tickLblPos val="nextTo"/>
        <c:crossAx val="133186887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pl-PL" sz="1400"/>
              <a:t>Marża</a:t>
            </a:r>
          </a:p>
        </c:rich>
      </c:tx>
      <c:layout>
        <c:manualLayout>
          <c:xMode val="edge"/>
          <c:yMode val="edge"/>
          <c:x val="0.41757488425925926"/>
          <c:y val="2.756076388888888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manualLayout>
          <c:layoutTarget val="inner"/>
          <c:xMode val="edge"/>
          <c:yMode val="edge"/>
          <c:x val="1.6168981481481482E-2"/>
          <c:y val="0.28662932871548968"/>
          <c:w val="0.87505787037037053"/>
          <c:h val="0.57276433940519589"/>
        </c:manualLayout>
      </c:layout>
      <c:barChart>
        <c:barDir val="col"/>
        <c:grouping val="stacked"/>
        <c:varyColors val="0"/>
        <c:ser>
          <c:idx val="0"/>
          <c:order val="0"/>
          <c:tx>
            <c:strRef>
              <c:f>Sheet1!$C$1</c:f>
              <c:strCache>
                <c:ptCount val="1"/>
                <c:pt idx="0">
                  <c:v>od jednostek powiązanych</c:v>
                </c:pt>
              </c:strCache>
            </c:strRef>
          </c:tx>
          <c:spPr>
            <a:solidFill>
              <a:srgbClr val="E66E25"/>
            </a:solidFill>
            <a:ln>
              <a:noFill/>
            </a:ln>
            <a:effectLst/>
          </c:spPr>
          <c:invertIfNegative val="0"/>
          <c:dLbls>
            <c:dLbl>
              <c:idx val="0"/>
              <c:layout>
                <c:manualLayout>
                  <c:x val="2.9398148148148148E-3"/>
                  <c:y val="-6.8595705476738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E42-4758-92BA-090D4A719071}"/>
                </c:ext>
              </c:extLst>
            </c:dLbl>
            <c:dLbl>
              <c:idx val="1"/>
              <c:layout>
                <c:manualLayout>
                  <c:x val="4.4097222222221682E-3"/>
                  <c:y val="-6.8595319674120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E42-4758-92BA-090D4A719071}"/>
                </c:ext>
              </c:extLst>
            </c:dLbl>
            <c:dLbl>
              <c:idx val="2"/>
              <c:layout>
                <c:manualLayout>
                  <c:x val="2.9398148148148148E-3"/>
                  <c:y val="-1.2249233120846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69-4C74-B977-39BCBB2AE31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Sheet1!$A$2:$A$4</c:f>
              <c:strCache>
                <c:ptCount val="3"/>
                <c:pt idx="0">
                  <c:v>4Q 2024</c:v>
                </c:pt>
                <c:pt idx="1">
                  <c:v>3Q 2025</c:v>
                </c:pt>
                <c:pt idx="2">
                  <c:v>4Q 2025</c:v>
                </c:pt>
              </c:strCache>
            </c:strRef>
          </c:cat>
          <c:val>
            <c:numRef>
              <c:f>Sheet1!$C$2:$C$4</c:f>
              <c:numCache>
                <c:formatCode>#\ ##0.000</c:formatCode>
                <c:ptCount val="3"/>
                <c:pt idx="0">
                  <c:v>0.01</c:v>
                </c:pt>
                <c:pt idx="1">
                  <c:v>6.5000000000000002E-2</c:v>
                </c:pt>
                <c:pt idx="2">
                  <c:v>1.7000000000000001E-2</c:v>
                </c:pt>
              </c:numCache>
            </c:numRef>
          </c:val>
          <c:extLst>
            <c:ext xmlns:c16="http://schemas.microsoft.com/office/drawing/2014/chart" uri="{C3380CC4-5D6E-409C-BE32-E72D297353CC}">
              <c16:uniqueId val="{00000000-72FE-46D7-93F7-9A3A9DCA9920}"/>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6.0000000000000012E-2"/>
          <c:min val="-2.0000000000000004E-2"/>
        </c:scaling>
        <c:delete val="1"/>
        <c:axPos val="l"/>
        <c:numFmt formatCode="#,##0.00" sourceLinked="0"/>
        <c:majorTickMark val="out"/>
        <c:minorTickMark val="none"/>
        <c:tickLblPos val="nextTo"/>
        <c:crossAx val="1331868879"/>
        <c:crosses val="autoZero"/>
        <c:crossBetween val="between"/>
        <c:majorUnit val="2.0000000000000004E-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od jednostek pozostałych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c:formatCode>
                <c:ptCount val="2"/>
                <c:pt idx="0">
                  <c:v>16.100000000000001</c:v>
                </c:pt>
                <c:pt idx="1">
                  <c:v>14.3</c:v>
                </c:pt>
              </c:numCache>
            </c:numRef>
          </c:val>
          <c:extLst>
            <c:ext xmlns:c16="http://schemas.microsoft.com/office/drawing/2014/chart" uri="{C3380CC4-5D6E-409C-BE32-E72D297353CC}">
              <c16:uniqueId val="{00000000-4F2F-48C6-96B8-04E35E5C6664}"/>
            </c:ext>
          </c:extLst>
        </c:ser>
        <c:ser>
          <c:idx val="1"/>
          <c:order val="1"/>
          <c:tx>
            <c:strRef>
              <c:f>Sheet1!$C$1</c:f>
              <c:strCache>
                <c:ptCount val="1"/>
                <c:pt idx="0">
                  <c:v>od jednostek powiązanych</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Sheet1!$C$2:$C$3</c:f>
              <c:numCache>
                <c:formatCode>#\ ##0.0</c:formatCode>
                <c:ptCount val="2"/>
                <c:pt idx="0">
                  <c:v>20.9</c:v>
                </c:pt>
                <c:pt idx="1">
                  <c:v>146.4</c:v>
                </c:pt>
              </c:numCache>
            </c:numRef>
          </c:val>
          <c:extLst>
            <c:ext xmlns:c16="http://schemas.microsoft.com/office/drawing/2014/chart" uri="{C3380CC4-5D6E-409C-BE32-E72D297353CC}">
              <c16:uniqueId val="{00000001-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400"/>
        </c:scaling>
        <c:delete val="1"/>
        <c:axPos val="l"/>
        <c:numFmt formatCode="#\ ##0.0" sourceLinked="1"/>
        <c:majorTickMark val="out"/>
        <c:minorTickMark val="none"/>
        <c:tickLblPos val="nextTo"/>
        <c:crossAx val="1331868879"/>
        <c:crosses val="autoZero"/>
        <c:crossBetween val="between"/>
        <c:majorUnit val="40"/>
        <c:min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88425925925924E-2"/>
          <c:y val="0.19260559865865595"/>
          <c:w val="0.87505787037037053"/>
          <c:h val="0.68737942391001439"/>
        </c:manualLayout>
      </c:layout>
      <c:barChart>
        <c:barDir val="col"/>
        <c:grouping val="stacked"/>
        <c:varyColors val="0"/>
        <c:ser>
          <c:idx val="0"/>
          <c:order val="0"/>
          <c:tx>
            <c:strRef>
              <c:f>Sheet1!$B$1</c:f>
              <c:strCache>
                <c:ptCount val="1"/>
                <c:pt idx="0">
                  <c:v>od jednostek pozostałych</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Sheet1!$B$2:$B$4</c:f>
              <c:numCache>
                <c:formatCode>#\ ##0.0</c:formatCode>
                <c:ptCount val="3"/>
                <c:pt idx="0">
                  <c:v>5.9</c:v>
                </c:pt>
                <c:pt idx="1">
                  <c:v>4.7</c:v>
                </c:pt>
                <c:pt idx="2">
                  <c:v>3.3</c:v>
                </c:pt>
              </c:numCache>
            </c:numRef>
          </c:val>
          <c:extLst>
            <c:ext xmlns:c16="http://schemas.microsoft.com/office/drawing/2014/chart" uri="{C3380CC4-5D6E-409C-BE32-E72D297353CC}">
              <c16:uniqueId val="{00000000-D760-4266-8FA8-E9961163C441}"/>
            </c:ext>
          </c:extLst>
        </c:ser>
        <c:ser>
          <c:idx val="1"/>
          <c:order val="1"/>
          <c:tx>
            <c:strRef>
              <c:f>Sheet1!$C$1</c:f>
              <c:strCache>
                <c:ptCount val="1"/>
                <c:pt idx="0">
                  <c:v>od jednostek powiązanych</c:v>
                </c:pt>
              </c:strCache>
            </c:strRef>
          </c:tx>
          <c:spPr>
            <a:solidFill>
              <a:schemeClr val="accent2"/>
            </a:solidFill>
            <a:ln>
              <a:noFill/>
            </a:ln>
            <a:effectLst/>
          </c:spPr>
          <c:invertIfNegative val="0"/>
          <c:dLbls>
            <c:dLbl>
              <c:idx val="0"/>
              <c:layout>
                <c:manualLayout>
                  <c:x val="-2.9398148148148148E-3"/>
                  <c:y val="-3.3460846654675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47-4765-BA4A-2F4B59984F79}"/>
                </c:ext>
              </c:extLst>
            </c:dLbl>
            <c:dLbl>
              <c:idx val="1"/>
              <c:layout>
                <c:manualLayout>
                  <c:x val="0"/>
                  <c:y val="-6.400992503269489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47-4765-BA4A-2F4B59984F79}"/>
                </c:ext>
              </c:extLst>
            </c:dLbl>
            <c:dLbl>
              <c:idx val="2"/>
              <c:layout>
                <c:manualLayout>
                  <c:x val="2.9398148148148148E-3"/>
                  <c:y val="-1.59594667460419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07-47B0-AE8D-60D7E120F7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Sheet1!$A$2:$A$4</c:f>
              <c:strCache>
                <c:ptCount val="3"/>
                <c:pt idx="0">
                  <c:v>4Q 2024</c:v>
                </c:pt>
                <c:pt idx="1">
                  <c:v>3Q 2025</c:v>
                </c:pt>
                <c:pt idx="2">
                  <c:v>4Q 2025</c:v>
                </c:pt>
              </c:strCache>
            </c:strRef>
          </c:cat>
          <c:val>
            <c:numRef>
              <c:f>Sheet1!$C$2:$C$4</c:f>
              <c:numCache>
                <c:formatCode>#\ ##0.0</c:formatCode>
                <c:ptCount val="3"/>
                <c:pt idx="0">
                  <c:v>6.1</c:v>
                </c:pt>
                <c:pt idx="1">
                  <c:v>43.4</c:v>
                </c:pt>
                <c:pt idx="2">
                  <c:v>10.7</c:v>
                </c:pt>
              </c:numCache>
            </c:numRef>
          </c:val>
          <c:extLst>
            <c:ext xmlns:c16="http://schemas.microsoft.com/office/drawing/2014/chart" uri="{C3380CC4-5D6E-409C-BE32-E72D297353CC}">
              <c16:uniqueId val="{00000001-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100"/>
          <c:min val="-10"/>
        </c:scaling>
        <c:delete val="1"/>
        <c:axPos val="l"/>
        <c:numFmt formatCode="#\ ##0.0" sourceLinked="1"/>
        <c:majorTickMark val="out"/>
        <c:minorTickMark val="none"/>
        <c:tickLblPos val="nextTo"/>
        <c:crossAx val="1331868879"/>
        <c:crosses val="autoZero"/>
        <c:crossBetween val="between"/>
        <c:majorUnit val="40"/>
        <c:minorUnit val="20"/>
      </c:valAx>
      <c:spPr>
        <a:noFill/>
        <a:ln>
          <a:noFill/>
        </a:ln>
        <a:effectLst/>
      </c:spPr>
    </c:plotArea>
    <c:legend>
      <c:legendPos val="b"/>
      <c:layout>
        <c:manualLayout>
          <c:xMode val="edge"/>
          <c:yMode val="edge"/>
          <c:x val="0.13766886574074075"/>
          <c:y val="0.94564568185848552"/>
          <c:w val="0.58649097222222224"/>
          <c:h val="5.178040686038558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Koszty sprzedaży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c:formatCode>
                <c:ptCount val="2"/>
                <c:pt idx="0">
                  <c:v>14.1</c:v>
                </c:pt>
                <c:pt idx="1">
                  <c:v>10.199999999999999</c:v>
                </c:pt>
              </c:numCache>
            </c:numRef>
          </c:val>
          <c:extLst>
            <c:ext xmlns:c16="http://schemas.microsoft.com/office/drawing/2014/chart" uri="{C3380CC4-5D6E-409C-BE32-E72D297353CC}">
              <c16:uniqueId val="{00000000-4F2F-48C6-96B8-04E35E5C6664}"/>
            </c:ext>
          </c:extLst>
        </c:ser>
        <c:ser>
          <c:idx val="1"/>
          <c:order val="1"/>
          <c:tx>
            <c:strRef>
              <c:f>Sheet1!$C$1</c:f>
              <c:strCache>
                <c:ptCount val="1"/>
                <c:pt idx="0">
                  <c:v>Koszty ogólnego zarządu</c:v>
                </c:pt>
              </c:strCache>
            </c:strRef>
          </c:tx>
          <c:spPr>
            <a:solidFill>
              <a:schemeClr val="accent2"/>
            </a:solidFill>
            <a:ln>
              <a:noFill/>
            </a:ln>
            <a:effectLst/>
          </c:spPr>
          <c:invertIfNegative val="0"/>
          <c:dLbls>
            <c:dLbl>
              <c:idx val="0"/>
              <c:layout>
                <c:manualLayout>
                  <c:x val="-3.1784267413304968E-3"/>
                  <c:y val="1.3693410685785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28-49C0-9B2C-0AF8B33F446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Sheet1!$C$2:$C$3</c:f>
              <c:numCache>
                <c:formatCode>#\ ##0.0</c:formatCode>
                <c:ptCount val="2"/>
                <c:pt idx="0">
                  <c:v>9.6</c:v>
                </c:pt>
                <c:pt idx="1">
                  <c:v>10</c:v>
                </c:pt>
              </c:numCache>
            </c:numRef>
          </c:val>
          <c:extLst>
            <c:ext xmlns:c16="http://schemas.microsoft.com/office/drawing/2014/chart" uri="{C3380CC4-5D6E-409C-BE32-E72D297353CC}">
              <c16:uniqueId val="{00000001-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40"/>
          <c:min val="0"/>
        </c:scaling>
        <c:delete val="1"/>
        <c:axPos val="l"/>
        <c:numFmt formatCode="#\ ##0.0" sourceLinked="1"/>
        <c:majorTickMark val="out"/>
        <c:minorTickMark val="none"/>
        <c:tickLblPos val="nextTo"/>
        <c:crossAx val="1331868879"/>
        <c:crosses val="autoZero"/>
        <c:crossBetween val="between"/>
        <c:majorUnit val="1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rgbClr val="FFC000"/>
            </a:solidFill>
            <a:ln>
              <a:solidFill>
                <a:schemeClr val="bg1">
                  <a:lumMod val="65000"/>
                </a:schemeClr>
              </a:solidFill>
            </a:ln>
          </c:spPr>
          <c:dPt>
            <c:idx val="0"/>
            <c:bubble3D val="0"/>
            <c:spPr>
              <a:solidFill>
                <a:srgbClr val="FFC000"/>
              </a:solidFill>
              <a:ln w="19050">
                <a:solidFill>
                  <a:srgbClr val="FFC000"/>
                </a:solidFill>
              </a:ln>
              <a:effectLst/>
            </c:spPr>
            <c:extLst>
              <c:ext xmlns:c16="http://schemas.microsoft.com/office/drawing/2014/chart" uri="{C3380CC4-5D6E-409C-BE32-E72D297353CC}">
                <c16:uniqueId val="{00000001-E3C2-443D-BFA8-F273DD4D3F65}"/>
              </c:ext>
            </c:extLst>
          </c:dPt>
          <c:dPt>
            <c:idx val="1"/>
            <c:bubble3D val="0"/>
            <c:spPr>
              <a:solidFill>
                <a:schemeClr val="bg1">
                  <a:lumMod val="65000"/>
                </a:schemeClr>
              </a:solidFill>
              <a:ln w="19050">
                <a:solidFill>
                  <a:schemeClr val="bg1">
                    <a:lumMod val="65000"/>
                  </a:schemeClr>
                </a:solidFill>
              </a:ln>
              <a:effectLst/>
            </c:spPr>
            <c:extLst>
              <c:ext xmlns:c16="http://schemas.microsoft.com/office/drawing/2014/chart" uri="{C3380CC4-5D6E-409C-BE32-E72D297353CC}">
                <c16:uniqueId val="{00000003-E3C2-443D-BFA8-F273DD4D3F65}"/>
              </c:ext>
            </c:extLst>
          </c:dPt>
          <c:dPt>
            <c:idx val="2"/>
            <c:bubble3D val="0"/>
            <c:spPr>
              <a:solidFill>
                <a:srgbClr val="0070C0"/>
              </a:solidFill>
              <a:ln w="19050">
                <a:solidFill>
                  <a:srgbClr val="0070C0"/>
                </a:solidFill>
              </a:ln>
              <a:effectLst/>
            </c:spPr>
            <c:extLst>
              <c:ext xmlns:c16="http://schemas.microsoft.com/office/drawing/2014/chart" uri="{C3380CC4-5D6E-409C-BE32-E72D297353CC}">
                <c16:uniqueId val="{00000005-E3C2-443D-BFA8-F273DD4D3F65}"/>
              </c:ext>
            </c:extLst>
          </c:dPt>
          <c:dLbls>
            <c:dLbl>
              <c:idx val="0"/>
              <c:layout>
                <c:manualLayout>
                  <c:x val="-9.2823451491864259E-2"/>
                  <c:y val="-0.30476058179178639"/>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C2-443D-BFA8-F273DD4D3F65}"/>
                </c:ext>
              </c:extLst>
            </c:dLbl>
            <c:spPr>
              <a:noFill/>
              <a:ln>
                <a:noFill/>
              </a:ln>
              <a:effectLst/>
            </c:spPr>
            <c:txPr>
              <a:bodyPr rot="0" spcFirstLastPara="1" vertOverflow="ellipsis" vert="horz" wrap="square" lIns="38100" tIns="19050" rIns="38100" bIns="19050" anchor="ctr" anchorCtr="1">
                <a:spAutoFit/>
              </a:bodyPr>
              <a:lstStyle/>
              <a:p>
                <a:pPr>
                  <a:defRPr sz="95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PL!$A$10:$A$12</c:f>
              <c:strCache>
                <c:ptCount val="3"/>
                <c:pt idx="0">
                  <c:v>Goodyear S.A. z siedzibą w Luksemburgu*</c:v>
                </c:pt>
                <c:pt idx="1">
                  <c:v>Porozumienie Akcjonariuszy**</c:v>
                </c:pt>
                <c:pt idx="2">
                  <c:v>Pozostali akcjonariusze (free float) </c:v>
                </c:pt>
              </c:strCache>
            </c:strRef>
          </c:cat>
          <c:val>
            <c:numRef>
              <c:f>PL!$B$10:$B$12</c:f>
              <c:numCache>
                <c:formatCode>0.00%</c:formatCode>
                <c:ptCount val="3"/>
                <c:pt idx="0">
                  <c:v>0.87250000000000005</c:v>
                </c:pt>
                <c:pt idx="1">
                  <c:v>5.9734690550796034E-2</c:v>
                </c:pt>
                <c:pt idx="2">
                  <c:v>6.7759758019235297E-2</c:v>
                </c:pt>
              </c:numCache>
            </c:numRef>
          </c:val>
          <c:extLst>
            <c:ext xmlns:c16="http://schemas.microsoft.com/office/drawing/2014/chart" uri="{C3380CC4-5D6E-409C-BE32-E72D297353CC}">
              <c16:uniqueId val="{00000006-E3C2-443D-BFA8-F273DD4D3F6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421185596817506"/>
          <c:y val="0.28776114225698857"/>
          <c:w val="0.44453698777529055"/>
          <c:h val="0.424477715486022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62017074962"/>
          <c:w val="0.87505787037037053"/>
          <c:h val="0.74915329465710734"/>
        </c:manualLayout>
      </c:layout>
      <c:barChart>
        <c:barDir val="col"/>
        <c:grouping val="stacked"/>
        <c:varyColors val="0"/>
        <c:ser>
          <c:idx val="0"/>
          <c:order val="0"/>
          <c:tx>
            <c:strRef>
              <c:f>Sheet1!$B$1</c:f>
              <c:strCache>
                <c:ptCount val="1"/>
                <c:pt idx="0">
                  <c:v>Koszty sprzedaży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Sheet1!$B$2:$B$4</c:f>
              <c:numCache>
                <c:formatCode>#\ ##0.0</c:formatCode>
                <c:ptCount val="3"/>
                <c:pt idx="0">
                  <c:v>5</c:v>
                </c:pt>
                <c:pt idx="1">
                  <c:v>2.5</c:v>
                </c:pt>
                <c:pt idx="2">
                  <c:v>2.2000000000000002</c:v>
                </c:pt>
              </c:numCache>
            </c:numRef>
          </c:val>
          <c:extLst>
            <c:ext xmlns:c16="http://schemas.microsoft.com/office/drawing/2014/chart" uri="{C3380CC4-5D6E-409C-BE32-E72D297353CC}">
              <c16:uniqueId val="{00000000-D760-4266-8FA8-E9961163C441}"/>
            </c:ext>
          </c:extLst>
        </c:ser>
        <c:ser>
          <c:idx val="1"/>
          <c:order val="1"/>
          <c:tx>
            <c:strRef>
              <c:f>Sheet1!$C$1</c:f>
              <c:strCache>
                <c:ptCount val="1"/>
                <c:pt idx="0">
                  <c:v>Koszty ogólnego zarządu</c:v>
                </c:pt>
              </c:strCache>
            </c:strRef>
          </c:tx>
          <c:spPr>
            <a:solidFill>
              <a:schemeClr val="accent2"/>
            </a:solidFill>
            <a:ln>
              <a:noFill/>
            </a:ln>
            <a:effectLst/>
          </c:spPr>
          <c:invertIfNegative val="0"/>
          <c:dLbls>
            <c:dLbl>
              <c:idx val="2"/>
              <c:layout>
                <c:manualLayout>
                  <c:x val="-1.4699074074074074E-3"/>
                  <c:y val="-1.029544245433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07-47B0-AE8D-60D7E120F7E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4Q 2024</c:v>
                </c:pt>
                <c:pt idx="1">
                  <c:v>3Q 2025</c:v>
                </c:pt>
                <c:pt idx="2">
                  <c:v>4Q 2025</c:v>
                </c:pt>
              </c:strCache>
            </c:strRef>
          </c:cat>
          <c:val>
            <c:numRef>
              <c:f>Sheet1!$C$2:$C$4</c:f>
              <c:numCache>
                <c:formatCode>#\ ##0.0</c:formatCode>
                <c:ptCount val="3"/>
                <c:pt idx="0">
                  <c:v>2.2000000000000002</c:v>
                </c:pt>
                <c:pt idx="1">
                  <c:v>2.2999999999999998</c:v>
                </c:pt>
                <c:pt idx="2">
                  <c:v>2.2999999999999998</c:v>
                </c:pt>
              </c:numCache>
            </c:numRef>
          </c:val>
          <c:extLst>
            <c:ext xmlns:c16="http://schemas.microsoft.com/office/drawing/2014/chart" uri="{C3380CC4-5D6E-409C-BE32-E72D297353CC}">
              <c16:uniqueId val="{00000001-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15"/>
          <c:min val="0"/>
        </c:scaling>
        <c:delete val="1"/>
        <c:axPos val="l"/>
        <c:numFmt formatCode="#\ ##0.0" sourceLinked="1"/>
        <c:majorTickMark val="out"/>
        <c:minorTickMark val="none"/>
        <c:tickLblPos val="nextTo"/>
        <c:crossAx val="1331868879"/>
        <c:crosses val="autoZero"/>
        <c:crossBetween val="between"/>
        <c:majorUnit val="5"/>
        <c:min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pozostała działalność operacyjna</c:v>
                </c:pt>
              </c:strCache>
            </c:strRef>
          </c:tx>
          <c:spPr>
            <a:solidFill>
              <a:schemeClr val="accent1"/>
            </a:solidFill>
            <a:ln>
              <a:noFill/>
            </a:ln>
            <a:effectLst/>
          </c:spPr>
          <c:invertIfNegative val="0"/>
          <c:dLbls>
            <c:dLbl>
              <c:idx val="0"/>
              <c:layout>
                <c:manualLayout>
                  <c:x val="0"/>
                  <c:y val="-0.185638844554743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8F-452C-96A7-1E9F6602D2BF}"/>
                </c:ext>
              </c:extLst>
            </c:dLbl>
            <c:dLbl>
              <c:idx val="1"/>
              <c:layout>
                <c:manualLayout>
                  <c:x val="3.1784267413304968E-3"/>
                  <c:y val="0.1314088121236068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8F-452C-96A7-1E9F6602D2B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12M 2024</c:v>
                </c:pt>
                <c:pt idx="1">
                  <c:v>12M 2025</c:v>
                </c:pt>
              </c:strCache>
            </c:strRef>
          </c:cat>
          <c:val>
            <c:numRef>
              <c:f>Sheet1!$B$2:$B$3</c:f>
              <c:numCache>
                <c:formatCode>#\ ##0.0</c:formatCode>
                <c:ptCount val="2"/>
                <c:pt idx="0">
                  <c:v>45</c:v>
                </c:pt>
                <c:pt idx="1">
                  <c:v>-11.8</c:v>
                </c:pt>
              </c:numCache>
            </c:numRef>
          </c:val>
          <c:extLst>
            <c:ext xmlns:c16="http://schemas.microsoft.com/office/drawing/2014/chart" uri="{C3380CC4-5D6E-409C-BE32-E72D297353CC}">
              <c16:uniqueId val="{00000000-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50"/>
          <c:min val="-10"/>
        </c:scaling>
        <c:delete val="1"/>
        <c:axPos val="l"/>
        <c:numFmt formatCode="#\ ##0.0" sourceLinked="1"/>
        <c:majorTickMark val="out"/>
        <c:minorTickMark val="none"/>
        <c:tickLblPos val="nextTo"/>
        <c:crossAx val="1331868879"/>
        <c:crosses val="autoZero"/>
        <c:crossBetween val="between"/>
        <c:majorUnit val="10"/>
        <c:min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51634481495"/>
          <c:w val="0.87505787037037053"/>
          <c:h val="0.74915329465710734"/>
        </c:manualLayout>
      </c:layout>
      <c:barChart>
        <c:barDir val="col"/>
        <c:grouping val="stacked"/>
        <c:varyColors val="0"/>
        <c:ser>
          <c:idx val="0"/>
          <c:order val="0"/>
          <c:tx>
            <c:strRef>
              <c:f>Sheet1!$B$1</c:f>
              <c:strCache>
                <c:ptCount val="1"/>
                <c:pt idx="0">
                  <c:v>Pozostała działalność operacyjna</c:v>
                </c:pt>
              </c:strCache>
            </c:strRef>
          </c:tx>
          <c:spPr>
            <a:solidFill>
              <a:schemeClr val="accent1"/>
            </a:solidFill>
            <a:ln>
              <a:noFill/>
            </a:ln>
            <a:effectLst/>
          </c:spPr>
          <c:invertIfNegative val="0"/>
          <c:dLbls>
            <c:dLbl>
              <c:idx val="0"/>
              <c:layout>
                <c:manualLayout>
                  <c:x val="5.8796296296296296E-3"/>
                  <c:y val="-0.127254603187765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8D-40EB-85D2-0FCB2C1591F6}"/>
                </c:ext>
              </c:extLst>
            </c:dLbl>
            <c:dLbl>
              <c:idx val="1"/>
              <c:layout>
                <c:manualLayout>
                  <c:x val="-2.939814814814761E-3"/>
                  <c:y val="-5.7042903195712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8D-40EB-85D2-0FCB2C1591F6}"/>
                </c:ext>
              </c:extLst>
            </c:dLbl>
            <c:dLbl>
              <c:idx val="2"/>
              <c:layout>
                <c:manualLayout>
                  <c:x val="2.9398148148148148E-3"/>
                  <c:y val="-0.1097018509496612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8D-40EB-85D2-0FCB2C1591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4Q 2024</c:v>
                </c:pt>
                <c:pt idx="1">
                  <c:v>3Q 2025</c:v>
                </c:pt>
                <c:pt idx="2">
                  <c:v>4Q 2025</c:v>
                </c:pt>
              </c:strCache>
            </c:strRef>
          </c:cat>
          <c:val>
            <c:numRef>
              <c:f>Sheet1!$B$2:$B$4</c:f>
              <c:numCache>
                <c:formatCode>#\ ##0.0</c:formatCode>
                <c:ptCount val="3"/>
                <c:pt idx="0">
                  <c:v>-1.8</c:v>
                </c:pt>
                <c:pt idx="1">
                  <c:v>0.8</c:v>
                </c:pt>
                <c:pt idx="2">
                  <c:v>-12.4</c:v>
                </c:pt>
              </c:numCache>
            </c:numRef>
          </c:val>
          <c:extLst>
            <c:ext xmlns:c16="http://schemas.microsoft.com/office/drawing/2014/chart" uri="{C3380CC4-5D6E-409C-BE32-E72D297353CC}">
              <c16:uniqueId val="{00000000-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60"/>
          <c:min val="-20"/>
        </c:scaling>
        <c:delete val="1"/>
        <c:axPos val="l"/>
        <c:numFmt formatCode="#\ ##0.0" sourceLinked="1"/>
        <c:majorTickMark val="out"/>
        <c:minorTickMark val="none"/>
        <c:tickLblPos val="nextTo"/>
        <c:crossAx val="1331868879"/>
        <c:crosses val="autoZero"/>
        <c:crossBetween val="between"/>
        <c:majorUnit val="10"/>
        <c:minorUnit val="0.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EBIT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c:formatCode>
                <c:ptCount val="2"/>
                <c:pt idx="0">
                  <c:v>58.3</c:v>
                </c:pt>
                <c:pt idx="1">
                  <c:v>128.69999999999999</c:v>
                </c:pt>
              </c:numCache>
            </c:numRef>
          </c:val>
          <c:extLst>
            <c:ext xmlns:c16="http://schemas.microsoft.com/office/drawing/2014/chart" uri="{C3380CC4-5D6E-409C-BE32-E72D297353CC}">
              <c16:uniqueId val="{00000000-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330"/>
          <c:min val="0"/>
        </c:scaling>
        <c:delete val="1"/>
        <c:axPos val="l"/>
        <c:numFmt formatCode="#\ ##0.0" sourceLinked="1"/>
        <c:majorTickMark val="out"/>
        <c:minorTickMark val="none"/>
        <c:tickLblPos val="nextTo"/>
        <c:crossAx val="1331868879"/>
        <c:crosses val="autoZero"/>
        <c:crossBetween val="between"/>
        <c:majorUnit val="20"/>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62017074962"/>
          <c:w val="0.87505787037037053"/>
          <c:h val="0.74915329465710734"/>
        </c:manualLayout>
      </c:layout>
      <c:barChart>
        <c:barDir val="col"/>
        <c:grouping val="stacked"/>
        <c:varyColors val="0"/>
        <c:ser>
          <c:idx val="0"/>
          <c:order val="0"/>
          <c:tx>
            <c:strRef>
              <c:f>Sheet1!$B$1</c:f>
              <c:strCache>
                <c:ptCount val="1"/>
                <c:pt idx="0">
                  <c:v>EBIT</c:v>
                </c:pt>
              </c:strCache>
            </c:strRef>
          </c:tx>
          <c:spPr>
            <a:solidFill>
              <a:schemeClr val="accent1"/>
            </a:solidFill>
            <a:ln>
              <a:noFill/>
            </a:ln>
            <a:effectLst/>
          </c:spPr>
          <c:invertIfNegative val="0"/>
          <c:dLbls>
            <c:dLbl>
              <c:idx val="1"/>
              <c:layout>
                <c:manualLayout>
                  <c:x val="-2.9398148148149228E-3"/>
                  <c:y val="-6.9494996579940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423-4559-83B5-F85075325C2E}"/>
                </c:ext>
              </c:extLst>
            </c:dLbl>
            <c:dLbl>
              <c:idx val="2"/>
              <c:layout>
                <c:manualLayout>
                  <c:x val="1.4699074074072996E-3"/>
                  <c:y val="-6.1773465406733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C9-44D1-8C69-3B04F9DD69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Sheet1!$A$2:$A$4</c:f>
              <c:strCache>
                <c:ptCount val="3"/>
                <c:pt idx="0">
                  <c:v>4Q 2024</c:v>
                </c:pt>
                <c:pt idx="1">
                  <c:v>3Q 2025</c:v>
                </c:pt>
                <c:pt idx="2">
                  <c:v>4Q 2025</c:v>
                </c:pt>
              </c:strCache>
            </c:strRef>
          </c:cat>
          <c:val>
            <c:numRef>
              <c:f>Sheet1!$B$2:$B$4</c:f>
              <c:numCache>
                <c:formatCode>#\ ##0.0</c:formatCode>
                <c:ptCount val="3"/>
                <c:pt idx="0">
                  <c:v>3</c:v>
                </c:pt>
                <c:pt idx="1">
                  <c:v>44.1</c:v>
                </c:pt>
                <c:pt idx="2">
                  <c:v>-2.9</c:v>
                </c:pt>
              </c:numCache>
            </c:numRef>
          </c:val>
          <c:extLst>
            <c:ext xmlns:c16="http://schemas.microsoft.com/office/drawing/2014/chart" uri="{C3380CC4-5D6E-409C-BE32-E72D297353CC}">
              <c16:uniqueId val="{00000000-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100"/>
          <c:min val="-40"/>
        </c:scaling>
        <c:delete val="1"/>
        <c:axPos val="l"/>
        <c:numFmt formatCode="#\ ##0.0" sourceLinked="1"/>
        <c:majorTickMark val="out"/>
        <c:minorTickMark val="none"/>
        <c:tickLblPos val="nextTo"/>
        <c:crossAx val="1331868879"/>
        <c:crosses val="autoZero"/>
        <c:crossBetween val="between"/>
        <c:majorUnit val="20"/>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248987189313479E-2"/>
          <c:y val="9.2587298925749434E-2"/>
          <c:w val="0.96503730584536451"/>
          <c:h val="0.89279365387544807"/>
        </c:manualLayout>
      </c:layout>
      <c:barChart>
        <c:barDir val="col"/>
        <c:grouping val="stacked"/>
        <c:varyColors val="0"/>
        <c:ser>
          <c:idx val="0"/>
          <c:order val="0"/>
          <c:tx>
            <c:strRef>
              <c:f>Sheet1!$B$1</c:f>
              <c:strCache>
                <c:ptCount val="1"/>
                <c:pt idx="0">
                  <c:v>działalność finansowa</c:v>
                </c:pt>
              </c:strCache>
            </c:strRef>
          </c:tx>
          <c:spPr>
            <a:solidFill>
              <a:schemeClr val="accent1"/>
            </a:solidFill>
            <a:ln>
              <a:noFill/>
            </a:ln>
            <a:effectLst/>
          </c:spPr>
          <c:invertIfNegative val="0"/>
          <c:dLbls>
            <c:dLbl>
              <c:idx val="0"/>
              <c:layout>
                <c:manualLayout>
                  <c:x val="-6.3568534826609936E-3"/>
                  <c:y val="-4.2095949296079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48F-452C-96A7-1E9F6602D2BF}"/>
                </c:ext>
              </c:extLst>
            </c:dLbl>
            <c:dLbl>
              <c:idx val="1"/>
              <c:layout>
                <c:manualLayout>
                  <c:x val="-1.5892133706652484E-3"/>
                  <c:y val="4.3990286199504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48F-452C-96A7-1E9F6602D2B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12M 2024</c:v>
                </c:pt>
                <c:pt idx="1">
                  <c:v>12M 2025</c:v>
                </c:pt>
              </c:strCache>
            </c:strRef>
          </c:cat>
          <c:val>
            <c:numRef>
              <c:f>Sheet1!$B$2:$B$3</c:f>
              <c:numCache>
                <c:formatCode>#\ ##0.0</c:formatCode>
                <c:ptCount val="2"/>
                <c:pt idx="0">
                  <c:v>39.9</c:v>
                </c:pt>
                <c:pt idx="1">
                  <c:v>27.5</c:v>
                </c:pt>
              </c:numCache>
            </c:numRef>
          </c:val>
          <c:extLst>
            <c:ext xmlns:c16="http://schemas.microsoft.com/office/drawing/2014/chart" uri="{C3380CC4-5D6E-409C-BE32-E72D297353CC}">
              <c16:uniqueId val="{00000000-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50"/>
          <c:min val="-5"/>
        </c:scaling>
        <c:delete val="1"/>
        <c:axPos val="l"/>
        <c:numFmt formatCode="#\ ##0.0" sourceLinked="1"/>
        <c:majorTickMark val="out"/>
        <c:minorTickMark val="none"/>
        <c:tickLblPos val="nextTo"/>
        <c:crossAx val="1331868879"/>
        <c:crosses val="autoZero"/>
        <c:crossBetween val="between"/>
        <c:majorUnit val="20"/>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51634481495"/>
          <c:w val="0.87505787037037053"/>
          <c:h val="0.74915329465710734"/>
        </c:manualLayout>
      </c:layout>
      <c:barChart>
        <c:barDir val="col"/>
        <c:grouping val="stacked"/>
        <c:varyColors val="0"/>
        <c:ser>
          <c:idx val="0"/>
          <c:order val="0"/>
          <c:tx>
            <c:strRef>
              <c:f>Sheet1!$B$1</c:f>
              <c:strCache>
                <c:ptCount val="1"/>
                <c:pt idx="0">
                  <c:v>Pozostała działalność operacyjna</c:v>
                </c:pt>
              </c:strCache>
            </c:strRef>
          </c:tx>
          <c:spPr>
            <a:solidFill>
              <a:schemeClr val="accent1"/>
            </a:solidFill>
            <a:ln>
              <a:noFill/>
            </a:ln>
            <a:effectLst/>
          </c:spPr>
          <c:invertIfNegative val="0"/>
          <c:dLbls>
            <c:dLbl>
              <c:idx val="0"/>
              <c:layout>
                <c:manualLayout>
                  <c:x val="0"/>
                  <c:y val="-2.6328610077431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8D-40EB-85D2-0FCB2C1591F6}"/>
                </c:ext>
              </c:extLst>
            </c:dLbl>
            <c:dLbl>
              <c:idx val="1"/>
              <c:layout>
                <c:manualLayout>
                  <c:x val="4.409722222222222E-3"/>
                  <c:y val="-8.77620335914366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8D-40EB-85D2-0FCB2C1591F6}"/>
                </c:ext>
              </c:extLst>
            </c:dLbl>
            <c:dLbl>
              <c:idx val="2"/>
              <c:layout>
                <c:manualLayout>
                  <c:x val="1.4699074074074074E-3"/>
                  <c:y val="-2.63286100774310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8D-40EB-85D2-0FCB2C1591F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4Q 2024</c:v>
                </c:pt>
                <c:pt idx="1">
                  <c:v>3Q 2025</c:v>
                </c:pt>
                <c:pt idx="2">
                  <c:v>4Q 2025</c:v>
                </c:pt>
              </c:strCache>
            </c:strRef>
          </c:cat>
          <c:val>
            <c:numRef>
              <c:f>Sheet1!$B$2:$B$4</c:f>
              <c:numCache>
                <c:formatCode>#\ ##0.0</c:formatCode>
                <c:ptCount val="3"/>
                <c:pt idx="0">
                  <c:v>9.6999999999999993</c:v>
                </c:pt>
                <c:pt idx="1">
                  <c:v>6.7</c:v>
                </c:pt>
                <c:pt idx="2">
                  <c:v>5.5</c:v>
                </c:pt>
              </c:numCache>
            </c:numRef>
          </c:val>
          <c:extLst>
            <c:ext xmlns:c16="http://schemas.microsoft.com/office/drawing/2014/chart" uri="{C3380CC4-5D6E-409C-BE32-E72D297353CC}">
              <c16:uniqueId val="{00000000-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15"/>
          <c:min val="-5"/>
        </c:scaling>
        <c:delete val="1"/>
        <c:axPos val="l"/>
        <c:numFmt formatCode="#\ ##0.0" sourceLinked="1"/>
        <c:majorTickMark val="out"/>
        <c:minorTickMark val="none"/>
        <c:tickLblPos val="nextTo"/>
        <c:crossAx val="1331868879"/>
        <c:crosses val="autoZero"/>
        <c:crossBetween val="between"/>
        <c:majorUnit val="1"/>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zysk netto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12M 2024</c:v>
                </c:pt>
                <c:pt idx="1">
                  <c:v>12M 2025</c:v>
                </c:pt>
              </c:strCache>
            </c:strRef>
          </c:cat>
          <c:val>
            <c:numRef>
              <c:f>Sheet1!$B$2:$B$3</c:f>
              <c:numCache>
                <c:formatCode>#\ ##0.0</c:formatCode>
                <c:ptCount val="2"/>
                <c:pt idx="0">
                  <c:v>77.8</c:v>
                </c:pt>
                <c:pt idx="1">
                  <c:v>125</c:v>
                </c:pt>
              </c:numCache>
            </c:numRef>
          </c:val>
          <c:extLst>
            <c:ext xmlns:c16="http://schemas.microsoft.com/office/drawing/2014/chart" uri="{C3380CC4-5D6E-409C-BE32-E72D297353CC}">
              <c16:uniqueId val="{00000000-4F2F-48C6-96B8-04E35E5C6664}"/>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300"/>
          <c:min val="0"/>
        </c:scaling>
        <c:delete val="1"/>
        <c:axPos val="l"/>
        <c:numFmt formatCode="#\ ##0.0" sourceLinked="1"/>
        <c:majorTickMark val="out"/>
        <c:minorTickMark val="none"/>
        <c:tickLblPos val="nextTo"/>
        <c:crossAx val="1331868879"/>
        <c:crosses val="autoZero"/>
        <c:crossBetween val="between"/>
        <c:majorUnit val="20"/>
        <c:min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68981481481482E-2"/>
          <c:y val="0.11024062017074962"/>
          <c:w val="0.87505787037037053"/>
          <c:h val="0.74915329465710734"/>
        </c:manualLayout>
      </c:layout>
      <c:barChart>
        <c:barDir val="col"/>
        <c:grouping val="stacked"/>
        <c:varyColors val="0"/>
        <c:ser>
          <c:idx val="0"/>
          <c:order val="0"/>
          <c:tx>
            <c:strRef>
              <c:f>Sheet1!$B$1</c:f>
              <c:strCache>
                <c:ptCount val="1"/>
                <c:pt idx="0">
                  <c:v>zysk netto</c:v>
                </c:pt>
              </c:strCache>
            </c:strRef>
          </c:tx>
          <c:spPr>
            <a:solidFill>
              <a:schemeClr val="accent1"/>
            </a:solidFill>
            <a:ln>
              <a:noFill/>
            </a:ln>
            <a:effectLst/>
          </c:spPr>
          <c:invertIfNegative val="0"/>
          <c:dLbls>
            <c:dLbl>
              <c:idx val="1"/>
              <c:layout>
                <c:manualLayout>
                  <c:x val="-2.939814814814761E-3"/>
                  <c:y val="-1.029544245433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20-4490-AB4F-BCF793DBCBCB}"/>
                </c:ext>
              </c:extLst>
            </c:dLbl>
            <c:dLbl>
              <c:idx val="2"/>
              <c:layout>
                <c:manualLayout>
                  <c:x val="0"/>
                  <c:y val="-3.8608466546753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2C9-44D1-8C69-3B04F9DD694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4Q 2024</c:v>
                </c:pt>
                <c:pt idx="1">
                  <c:v>3Q 2025</c:v>
                </c:pt>
                <c:pt idx="2">
                  <c:v>4Q 2025</c:v>
                </c:pt>
              </c:strCache>
            </c:strRef>
          </c:cat>
          <c:val>
            <c:numRef>
              <c:f>Sheet1!$B$2:$B$4</c:f>
              <c:numCache>
                <c:formatCode>#\ ##0.0</c:formatCode>
                <c:ptCount val="3"/>
                <c:pt idx="0">
                  <c:v>9.9</c:v>
                </c:pt>
                <c:pt idx="1">
                  <c:v>40.700000000000003</c:v>
                </c:pt>
                <c:pt idx="2">
                  <c:v>1.8</c:v>
                </c:pt>
              </c:numCache>
            </c:numRef>
          </c:val>
          <c:extLst>
            <c:ext xmlns:c16="http://schemas.microsoft.com/office/drawing/2014/chart" uri="{C3380CC4-5D6E-409C-BE32-E72D297353CC}">
              <c16:uniqueId val="{00000000-D760-4266-8FA8-E9961163C441}"/>
            </c:ext>
          </c:extLst>
        </c:ser>
        <c:dLbls>
          <c:showLegendKey val="0"/>
          <c:showVal val="1"/>
          <c:showCatName val="0"/>
          <c:showSerName val="0"/>
          <c:showPercent val="0"/>
          <c:showBubbleSize val="0"/>
        </c:dLbls>
        <c:gapWidth val="219"/>
        <c:overlap val="100"/>
        <c:axId val="1331868879"/>
        <c:axId val="1331868047"/>
      </c:barChart>
      <c:catAx>
        <c:axId val="133186887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331868047"/>
        <c:crosses val="autoZero"/>
        <c:auto val="1"/>
        <c:lblAlgn val="ctr"/>
        <c:lblOffset val="100"/>
        <c:noMultiLvlLbl val="0"/>
      </c:catAx>
      <c:valAx>
        <c:axId val="1331868047"/>
        <c:scaling>
          <c:orientation val="minMax"/>
          <c:max val="90"/>
          <c:min val="-20"/>
        </c:scaling>
        <c:delete val="1"/>
        <c:axPos val="l"/>
        <c:numFmt formatCode="#\ ##0.0" sourceLinked="1"/>
        <c:majorTickMark val="out"/>
        <c:minorTickMark val="none"/>
        <c:tickLblPos val="nextTo"/>
        <c:crossAx val="1331868879"/>
        <c:crosses val="autoZero"/>
        <c:crossBetween val="between"/>
        <c:majorUnit val="10"/>
        <c:minorUnit val="5"/>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103989139515454"/>
          <c:y val="2.0327391778828665E-2"/>
          <c:w val="0.58065726817042596"/>
          <c:h val="0.9269877046198618"/>
        </c:manualLayout>
      </c:layout>
      <c:barChart>
        <c:barDir val="bar"/>
        <c:grouping val="stacked"/>
        <c:varyColors val="0"/>
        <c:ser>
          <c:idx val="0"/>
          <c:order val="0"/>
          <c:tx>
            <c:strRef>
              <c:f>Sheet1!$B$1</c:f>
              <c:strCache>
                <c:ptCount val="1"/>
                <c:pt idx="0">
                  <c:v>Series 1</c:v>
                </c:pt>
              </c:strCache>
            </c:strRef>
          </c:tx>
          <c:spPr>
            <a:solidFill>
              <a:srgbClr val="FFD303"/>
            </a:solidFill>
            <a:ln>
              <a:no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pl-PL"/>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Stan gotówki na początku okresu </c:v>
                </c:pt>
                <c:pt idx="1">
                  <c:v>Przepływy pieniężne z działalności operacyjnej </c:v>
                </c:pt>
                <c:pt idx="2">
                  <c:v>Przepływy pieniężne z działalności finansowej </c:v>
                </c:pt>
                <c:pt idx="3">
                  <c:v>Przepływy pieniężne z działalności inwestycyjnej </c:v>
                </c:pt>
                <c:pt idx="4">
                  <c:v>Stan gotówki na koniec okresu </c:v>
                </c:pt>
              </c:strCache>
            </c:strRef>
          </c:cat>
          <c:val>
            <c:numRef>
              <c:f>Sheet1!$B$2:$B$6</c:f>
              <c:numCache>
                <c:formatCode>General</c:formatCode>
                <c:ptCount val="5"/>
                <c:pt idx="0">
                  <c:v>35.1</c:v>
                </c:pt>
                <c:pt idx="1">
                  <c:v>85.5</c:v>
                </c:pt>
                <c:pt idx="2">
                  <c:v>-63.7</c:v>
                </c:pt>
                <c:pt idx="3" formatCode="0.0">
                  <c:v>-10.3</c:v>
                </c:pt>
                <c:pt idx="4">
                  <c:v>46.499999999999993</c:v>
                </c:pt>
              </c:numCache>
            </c:numRef>
          </c:val>
          <c:extLst>
            <c:ext xmlns:c14="http://schemas.microsoft.com/office/drawing/2007/8/2/chart" uri="{6F2FDCE9-48DA-4B69-8628-5D25D57E5C99}">
              <c14:invertSolidFillFmt>
                <c14:spPr xmlns:c14="http://schemas.microsoft.com/office/drawing/2007/8/2/chart">
                  <a:solidFill>
                    <a:srgbClr val="E66E25"/>
                  </a:solidFill>
                  <a:ln>
                    <a:noFill/>
                  </a:ln>
                  <a:effectLst/>
                </c14:spPr>
              </c14:invertSolidFillFmt>
            </c:ext>
            <c:ext xmlns:c16="http://schemas.microsoft.com/office/drawing/2014/chart" uri="{C3380CC4-5D6E-409C-BE32-E72D297353CC}">
              <c16:uniqueId val="{00000000-5EFF-4885-9DA7-F362A019603D}"/>
            </c:ext>
          </c:extLst>
        </c:ser>
        <c:dLbls>
          <c:dLblPos val="ctr"/>
          <c:showLegendKey val="0"/>
          <c:showVal val="1"/>
          <c:showCatName val="0"/>
          <c:showSerName val="0"/>
          <c:showPercent val="0"/>
          <c:showBubbleSize val="0"/>
        </c:dLbls>
        <c:gapWidth val="150"/>
        <c:overlap val="100"/>
        <c:axId val="1865908447"/>
        <c:axId val="1865913439"/>
      </c:barChart>
      <c:catAx>
        <c:axId val="18659084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lgn="just">
              <a:defRPr sz="1197" b="0" i="0" u="none" strike="noStrike" kern="1200" baseline="0">
                <a:solidFill>
                  <a:schemeClr val="tx1">
                    <a:lumMod val="65000"/>
                    <a:lumOff val="35000"/>
                  </a:schemeClr>
                </a:solidFill>
                <a:latin typeface="Century Gothic" panose="020B0502020202020204" pitchFamily="34" charset="0"/>
                <a:ea typeface="+mn-ea"/>
                <a:cs typeface="+mn-cs"/>
              </a:defRPr>
            </a:pPr>
            <a:endParaRPr lang="pl-PL"/>
          </a:p>
        </c:txPr>
        <c:crossAx val="1865913439"/>
        <c:crosses val="autoZero"/>
        <c:auto val="1"/>
        <c:lblAlgn val="r"/>
        <c:lblOffset val="100"/>
        <c:noMultiLvlLbl val="0"/>
      </c:catAx>
      <c:valAx>
        <c:axId val="1865913439"/>
        <c:scaling>
          <c:orientation val="minMax"/>
        </c:scaling>
        <c:delete val="0"/>
        <c:axPos val="b"/>
        <c:numFmt formatCode="General" sourceLinked="1"/>
        <c:majorTickMark val="out"/>
        <c:minorTickMark val="out"/>
        <c:tickLblPos val="nextTo"/>
        <c:spPr>
          <a:noFill/>
          <a:ln>
            <a:solidFill>
              <a:schemeClr val="bg2">
                <a:lumMod val="90000"/>
              </a:schemeClr>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l-PL"/>
          </a:p>
        </c:txPr>
        <c:crossAx val="186590844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pl-P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Arkusz1!$B$1</c:f>
              <c:strCache>
                <c:ptCount val="1"/>
                <c:pt idx="0">
                  <c:v>Sprzedaż</c:v>
                </c:pt>
              </c:strCache>
            </c:strRef>
          </c:tx>
          <c:explosion val="3"/>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E56-4DB8-B1A9-2B58920537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E56-4DB8-B1A9-2B58920537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E56-4DB8-B1A9-2B58920537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E56-4DB8-B1A9-2B58920537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E56-4DB8-B1A9-2B58920537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E56-4DB8-B1A9-2B58920537E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E56-4DB8-B1A9-2B58920537E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E56-4DB8-B1A9-2B58920537E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E56-4DB8-B1A9-2B58920537EE}"/>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E56-4DB8-B1A9-2B58920537EE}"/>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FE56-4DB8-B1A9-2B58920537EE}"/>
              </c:ext>
            </c:extLst>
          </c:dPt>
          <c:dPt>
            <c:idx val="11"/>
            <c:bubble3D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17-FE56-4DB8-B1A9-2B58920537EE}"/>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FE56-4DB8-B1A9-2B58920537EE}"/>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FE56-4DB8-B1A9-2B58920537EE}"/>
              </c:ext>
            </c:extLst>
          </c:dPt>
          <c:dPt>
            <c:idx val="14"/>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1D-FE56-4DB8-B1A9-2B58920537EE}"/>
              </c:ext>
            </c:extLst>
          </c:dPt>
          <c:dLbls>
            <c:dLbl>
              <c:idx val="1"/>
              <c:layout>
                <c:manualLayout>
                  <c:x val="-8.5658746336828864E-2"/>
                  <c:y val="0.1339864586257720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E56-4DB8-B1A9-2B58920537EE}"/>
                </c:ext>
              </c:extLst>
            </c:dLbl>
            <c:dLbl>
              <c:idx val="6"/>
              <c:layout>
                <c:manualLayout>
                  <c:x val="1.2670089343461602E-2"/>
                  <c:y val="0.1214306942202414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E56-4DB8-B1A9-2B58920537EE}"/>
                </c:ext>
              </c:extLst>
            </c:dLbl>
            <c:dLbl>
              <c:idx val="7"/>
              <c:layout>
                <c:manualLayout>
                  <c:x val="-4.2616162111770786E-2"/>
                  <c:y val="0.1878588771231048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E56-4DB8-B1A9-2B58920537EE}"/>
                </c:ext>
              </c:extLst>
            </c:dLbl>
            <c:dLbl>
              <c:idx val="8"/>
              <c:layout>
                <c:manualLayout>
                  <c:x val="-0.10177304173673341"/>
                  <c:y val="0.2108122082923919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E56-4DB8-B1A9-2B58920537EE}"/>
                </c:ext>
              </c:extLst>
            </c:dLbl>
            <c:dLbl>
              <c:idx val="9"/>
              <c:layout>
                <c:manualLayout>
                  <c:x val="-0.17473457899737277"/>
                  <c:y val="0.1787076475645704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E56-4DB8-B1A9-2B58920537EE}"/>
                </c:ext>
              </c:extLst>
            </c:dLbl>
            <c:dLbl>
              <c:idx val="10"/>
              <c:layout>
                <c:manualLayout>
                  <c:x val="-0.17328135384560486"/>
                  <c:y val="7.634980567448050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E56-4DB8-B1A9-2B58920537EE}"/>
                </c:ext>
              </c:extLst>
            </c:dLbl>
            <c:dLbl>
              <c:idx val="11"/>
              <c:layout>
                <c:manualLayout>
                  <c:x val="-0.17181867247124105"/>
                  <c:y val="-2.577170918725435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FE56-4DB8-B1A9-2B58920537EE}"/>
                </c:ext>
              </c:extLst>
            </c:dLbl>
            <c:dLbl>
              <c:idx val="12"/>
              <c:layout>
                <c:manualLayout>
                  <c:x val="-0.1707369162901276"/>
                  <c:y val="-0.259799346838152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FE56-4DB8-B1A9-2B58920537EE}"/>
                </c:ext>
              </c:extLst>
            </c:dLbl>
            <c:dLbl>
              <c:idx val="13"/>
              <c:layout>
                <c:manualLayout>
                  <c:x val="-0.17058401095494466"/>
                  <c:y val="-0.3807154403249579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FE56-4DB8-B1A9-2B58920537EE}"/>
                </c:ext>
              </c:extLst>
            </c:dLbl>
            <c:dLbl>
              <c:idx val="14"/>
              <c:layout>
                <c:manualLayout>
                  <c:x val="-0.16495149225437239"/>
                  <c:y val="-0.1210978624192869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E56-4DB8-B1A9-2B58920537EE}"/>
                </c:ext>
              </c:extLst>
            </c:dLbl>
            <c:spPr>
              <a:solidFill>
                <a:srgbClr val="FFFFFF"/>
              </a:solid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pl-PL"/>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Arkusz1!$A$2:$A$16</c:f>
              <c:strCache>
                <c:ptCount val="15"/>
                <c:pt idx="0">
                  <c:v>000 - OE general for Stellantis</c:v>
                </c:pt>
                <c:pt idx="1">
                  <c:v>0CI - OE CITROEN</c:v>
                </c:pt>
                <c:pt idx="2">
                  <c:v>0VW - OE VOLKSWAGEN</c:v>
                </c:pt>
                <c:pt idx="3">
                  <c:v>0FO - OE FORD</c:v>
                </c:pt>
                <c:pt idx="4">
                  <c:v>0FI - OE FIAT</c:v>
                </c:pt>
                <c:pt idx="5">
                  <c:v>0SK - OE SKODA</c:v>
                </c:pt>
                <c:pt idx="6">
                  <c:v>0TO - OE TOYOTA</c:v>
                </c:pt>
                <c:pt idx="7">
                  <c:v>0NI - OE NISSAN</c:v>
                </c:pt>
                <c:pt idx="8">
                  <c:v>0BM - OE BMW</c:v>
                </c:pt>
                <c:pt idx="9">
                  <c:v>0MB - OE MERCEDES BENZ</c:v>
                </c:pt>
                <c:pt idx="10">
                  <c:v>0RE - OE RENAULT</c:v>
                </c:pt>
                <c:pt idx="11">
                  <c:v>0PE - OE PEUGEOT</c:v>
                </c:pt>
                <c:pt idx="12">
                  <c:v>0AL - OE ALFA ROMEO</c:v>
                </c:pt>
                <c:pt idx="13">
                  <c:v>0AU - OE AUDI</c:v>
                </c:pt>
                <c:pt idx="14">
                  <c:v>0JE - OE JEEP</c:v>
                </c:pt>
              </c:strCache>
            </c:strRef>
          </c:cat>
          <c:val>
            <c:numRef>
              <c:f>Arkusz1!$B$2:$B$16</c:f>
              <c:numCache>
                <c:formatCode>0.0%</c:formatCode>
                <c:ptCount val="15"/>
                <c:pt idx="0">
                  <c:v>0.30188864205621846</c:v>
                </c:pt>
                <c:pt idx="1">
                  <c:v>0.17029781459168802</c:v>
                </c:pt>
                <c:pt idx="2">
                  <c:v>0.15053423667427862</c:v>
                </c:pt>
                <c:pt idx="3">
                  <c:v>0.11980991309018603</c:v>
                </c:pt>
                <c:pt idx="4">
                  <c:v>0.11238076241879384</c:v>
                </c:pt>
                <c:pt idx="5">
                  <c:v>7.6757966874710676E-2</c:v>
                </c:pt>
                <c:pt idx="6">
                  <c:v>3.7227196088367276E-2</c:v>
                </c:pt>
                <c:pt idx="7">
                  <c:v>1.5010129306816033E-2</c:v>
                </c:pt>
                <c:pt idx="8">
                  <c:v>6.0971473566942842E-3</c:v>
                </c:pt>
                <c:pt idx="9">
                  <c:v>4.1718667035533482E-3</c:v>
                </c:pt>
                <c:pt idx="10">
                  <c:v>3.0608007202684593E-3</c:v>
                </c:pt>
                <c:pt idx="11">
                  <c:v>2.2606205680960113E-3</c:v>
                </c:pt>
                <c:pt idx="12">
                  <c:v>3.274720792839674E-4</c:v>
                </c:pt>
                <c:pt idx="13">
                  <c:v>1.686268564105105E-4</c:v>
                </c:pt>
                <c:pt idx="14">
                  <c:v>6.8046146344720502E-6</c:v>
                </c:pt>
              </c:numCache>
            </c:numRef>
          </c:val>
          <c:extLst>
            <c:ext xmlns:c16="http://schemas.microsoft.com/office/drawing/2014/chart" uri="{C3380CC4-5D6E-409C-BE32-E72D297353CC}">
              <c16:uniqueId val="{0000001E-FE56-4DB8-B1A9-2B58920537EE}"/>
            </c:ext>
          </c:extLst>
        </c:ser>
        <c:dLbls>
          <c:showLegendKey val="0"/>
          <c:showVal val="0"/>
          <c:showCatName val="0"/>
          <c:showSerName val="0"/>
          <c:showPercent val="0"/>
          <c:showBubbleSize val="0"/>
          <c:showLeaderLines val="1"/>
        </c:dLbls>
        <c:firstSliceAng val="249"/>
      </c:pieChart>
      <c:spPr>
        <a:noFill/>
        <a:ln>
          <a:noFill/>
        </a:ln>
        <a:effectLst/>
      </c:spPr>
    </c:plotArea>
    <c:plotVisOnly val="1"/>
    <c:dispBlanksAs val="gap"/>
    <c:showDLblsOverMax val="0"/>
    <c:extLst/>
  </c:chart>
  <c:spPr>
    <a:solidFill>
      <a:schemeClr val="bg1"/>
    </a:solidFill>
    <a:ln w="9525" cap="flat" cmpd="sng" algn="ctr">
      <a:noFill/>
      <a:round/>
    </a:ln>
    <a:effectLst/>
  </c:spPr>
  <c:txPr>
    <a:bodyPr/>
    <a:lstStyle/>
    <a:p>
      <a:pPr>
        <a:defRPr/>
      </a:pPr>
      <a:endParaRPr lang="pl-PL"/>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1728678052268774"/>
          <c:y val="1.9483156018999741E-2"/>
        </c:manualLayout>
      </c:layout>
      <c:overlay val="0"/>
    </c:title>
    <c:autoTitleDeleted val="0"/>
    <c:plotArea>
      <c:layout>
        <c:manualLayout>
          <c:layoutTarget val="inner"/>
          <c:xMode val="edge"/>
          <c:yMode val="edge"/>
          <c:x val="0"/>
          <c:y val="0.18338081677890078"/>
          <c:w val="0.94944369975130782"/>
          <c:h val="0.74172102234239012"/>
        </c:manualLayout>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IV Q 2024</c:v>
                </c:pt>
                <c:pt idx="1">
                  <c:v>IV Q 2025</c:v>
                </c:pt>
              </c:strCache>
            </c:strRef>
          </c:cat>
          <c:val>
            <c:numRef>
              <c:f>Sheet1!$B$2:$C$2</c:f>
              <c:numCache>
                <c:formatCode>#,##0</c:formatCode>
                <c:ptCount val="2"/>
                <c:pt idx="0">
                  <c:v>3078</c:v>
                </c:pt>
                <c:pt idx="1">
                  <c:v>2927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62E4-4CED-AB03-25D6985F04FA}"/>
            </c:ext>
          </c:extLst>
        </c:ser>
        <c:dLbls>
          <c:showLegendKey val="0"/>
          <c:showVal val="1"/>
          <c:showCatName val="0"/>
          <c:showSerName val="0"/>
          <c:showPercent val="0"/>
          <c:showBubbleSize val="0"/>
        </c:dLbls>
        <c:gapWidth val="95"/>
        <c:overlap val="100"/>
        <c:axId val="36611584"/>
        <c:axId val="36613120"/>
      </c:barChart>
      <c:catAx>
        <c:axId val="36611584"/>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613120"/>
        <c:crosses val="autoZero"/>
        <c:auto val="1"/>
        <c:lblAlgn val="ctr"/>
        <c:lblOffset val="100"/>
        <c:tickLblSkip val="1"/>
        <c:tickMarkSkip val="1"/>
        <c:noMultiLvlLbl val="1"/>
      </c:catAx>
      <c:valAx>
        <c:axId val="36613120"/>
        <c:scaling>
          <c:orientation val="minMax"/>
          <c:max val="15000"/>
          <c:min val="0"/>
        </c:scaling>
        <c:delete val="1"/>
        <c:axPos val="l"/>
        <c:numFmt formatCode="#,##0" sourceLinked="1"/>
        <c:majorTickMark val="out"/>
        <c:minorTickMark val="none"/>
        <c:tickLblPos val="nextTo"/>
        <c:crossAx val="36611584"/>
        <c:crosses val="autoZero"/>
        <c:crossBetween val="between"/>
        <c:majorUnit val="5000"/>
      </c:valAx>
    </c:plotArea>
    <c:legend>
      <c:legendPos val="t"/>
      <c:layout>
        <c:manualLayout>
          <c:xMode val="edge"/>
          <c:yMode val="edge"/>
          <c:x val="0.23142463094262705"/>
          <c:y val="0.12659721822123388"/>
          <c:w val="0.56013087459142408"/>
          <c:h val="5.8948393670889096E-2"/>
        </c:manualLayout>
      </c:layout>
      <c:overlay val="0"/>
    </c:legend>
    <c:plotVisOnly val="1"/>
    <c:dispBlanksAs val="gap"/>
    <c:showDLblsOverMax val="1"/>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6.894040943003471E-2"/>
          <c:y val="0.28079659687389952"/>
          <c:w val="0.85062911290159127"/>
          <c:h val="0.63348126668128057"/>
        </c:manualLayout>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IV Q 2024</c:v>
                </c:pt>
                <c:pt idx="1">
                  <c:v>IV Q 2025</c:v>
                </c:pt>
              </c:strCache>
            </c:strRef>
          </c:cat>
          <c:val>
            <c:numRef>
              <c:f>Sheet1!$B$2:$C$2</c:f>
              <c:numCache>
                <c:formatCode>#,##0</c:formatCode>
                <c:ptCount val="2"/>
                <c:pt idx="0">
                  <c:v>44412.644</c:v>
                </c:pt>
                <c:pt idx="1">
                  <c:v>42798.372000000003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FCB6-4A4C-A6E0-DA9D987C0525}"/>
            </c:ext>
          </c:extLst>
        </c:ser>
        <c:dLbls>
          <c:showLegendKey val="0"/>
          <c:showVal val="1"/>
          <c:showCatName val="0"/>
          <c:showSerName val="0"/>
          <c:showPercent val="0"/>
          <c:showBubbleSize val="0"/>
        </c:dLbls>
        <c:gapWidth val="95"/>
        <c:overlap val="100"/>
        <c:axId val="36267520"/>
        <c:axId val="36286848"/>
      </c:barChart>
      <c:catAx>
        <c:axId val="36267520"/>
        <c:scaling>
          <c:orientation val="minMax"/>
        </c:scaling>
        <c:delete val="0"/>
        <c:axPos val="b"/>
        <c:numFmt formatCode="General" sourceLinked="1"/>
        <c:majorTickMark val="out"/>
        <c:minorTickMark val="none"/>
        <c:tickLblPos val="nextTo"/>
        <c:txPr>
          <a:bodyPr rot="0" vert="horz"/>
          <a:lstStyle/>
          <a:p>
            <a:pPr>
              <a:defRPr/>
            </a:pPr>
            <a:endParaRPr lang="en-US"/>
          </a:p>
        </c:txPr>
        <c:crossAx val="36286848"/>
        <c:crosses val="autoZero"/>
        <c:auto val="1"/>
        <c:lblAlgn val="ctr"/>
        <c:lblOffset val="100"/>
        <c:tickLblSkip val="1"/>
        <c:tickMarkSkip val="1"/>
        <c:noMultiLvlLbl val="1"/>
      </c:catAx>
      <c:valAx>
        <c:axId val="36286848"/>
        <c:scaling>
          <c:orientation val="minMax"/>
          <c:max val="45000"/>
          <c:min val="0"/>
        </c:scaling>
        <c:delete val="1"/>
        <c:axPos val="l"/>
        <c:numFmt formatCode="#,##0" sourceLinked="1"/>
        <c:majorTickMark val="out"/>
        <c:minorTickMark val="none"/>
        <c:tickLblPos val="nextTo"/>
        <c:crossAx val="36267520"/>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manualLayout>
          <c:layoutTarget val="inner"/>
          <c:xMode val="edge"/>
          <c:yMode val="edge"/>
          <c:x val="2.527815012434606E-2"/>
          <c:y val="0.17472163632601201"/>
          <c:w val="0.94944369975130782"/>
          <c:h val="0.74172102234239012"/>
        </c:manualLayout>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IV Q 2024</c:v>
                </c:pt>
                <c:pt idx="1">
                  <c:v>IV Q 2025</c:v>
                </c:pt>
              </c:strCache>
            </c:strRef>
          </c:cat>
          <c:val>
            <c:numRef>
              <c:f>Sheet1!$B$2:$C$2</c:f>
              <c:numCache>
                <c:formatCode>#,##0</c:formatCode>
                <c:ptCount val="2"/>
                <c:pt idx="0">
                  <c:v>9078</c:v>
                </c:pt>
                <c:pt idx="1">
                  <c:v>8201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FDB0-4823-92B7-D2981B7463FB}"/>
            </c:ext>
          </c:extLst>
        </c:ser>
        <c:dLbls>
          <c:showLegendKey val="0"/>
          <c:showVal val="1"/>
          <c:showCatName val="0"/>
          <c:showSerName val="0"/>
          <c:showPercent val="0"/>
          <c:showBubbleSize val="0"/>
        </c:dLbls>
        <c:gapWidth val="95"/>
        <c:overlap val="100"/>
        <c:axId val="36611584"/>
        <c:axId val="36613120"/>
      </c:barChart>
      <c:catAx>
        <c:axId val="36611584"/>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613120"/>
        <c:crosses val="autoZero"/>
        <c:auto val="1"/>
        <c:lblAlgn val="ctr"/>
        <c:lblOffset val="100"/>
        <c:tickLblSkip val="1"/>
        <c:tickMarkSkip val="1"/>
        <c:noMultiLvlLbl val="1"/>
      </c:catAx>
      <c:valAx>
        <c:axId val="36613120"/>
        <c:scaling>
          <c:orientation val="minMax"/>
          <c:max val="25000"/>
          <c:min val="0"/>
        </c:scaling>
        <c:delete val="1"/>
        <c:axPos val="l"/>
        <c:numFmt formatCode="#,##0" sourceLinked="1"/>
        <c:majorTickMark val="out"/>
        <c:minorTickMark val="none"/>
        <c:tickLblPos val="nextTo"/>
        <c:crossAx val="36611584"/>
        <c:crosses val="autoZero"/>
        <c:crossBetween val="between"/>
        <c:majorUnit val="5000"/>
      </c:valAx>
    </c:plotArea>
    <c:legend>
      <c:legendPos val="t"/>
      <c:overlay val="0"/>
    </c:legend>
    <c:plotVisOnly val="1"/>
    <c:dispBlanksAs val="gap"/>
    <c:showDLblsOverMax val="1"/>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YTD Grudzień 2024</c:v>
                </c:pt>
                <c:pt idx="1">
                  <c:v>YTD Grudzień 2025</c:v>
                </c:pt>
              </c:strCache>
            </c:strRef>
          </c:cat>
          <c:val>
            <c:numRef>
              <c:f>Sheet1!$B$2:$C$2</c:f>
              <c:numCache>
                <c:formatCode>#,##0</c:formatCode>
                <c:ptCount val="2"/>
                <c:pt idx="0">
                  <c:v>173391.443</c:v>
                </c:pt>
                <c:pt idx="1">
                  <c:v>170335.75600000002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24CE-48AF-AA92-4ED0D9613D9D}"/>
            </c:ext>
          </c:extLst>
        </c:ser>
        <c:dLbls>
          <c:showLegendKey val="0"/>
          <c:showVal val="1"/>
          <c:showCatName val="0"/>
          <c:showSerName val="0"/>
          <c:showPercent val="0"/>
          <c:showBubbleSize val="0"/>
        </c:dLbls>
        <c:gapWidth val="95"/>
        <c:overlap val="100"/>
        <c:axId val="36760192"/>
        <c:axId val="36849152"/>
      </c:barChart>
      <c:catAx>
        <c:axId val="36760192"/>
        <c:scaling>
          <c:orientation val="minMax"/>
        </c:scaling>
        <c:delete val="0"/>
        <c:axPos val="b"/>
        <c:numFmt formatCode="General" sourceLinked="1"/>
        <c:majorTickMark val="out"/>
        <c:minorTickMark val="none"/>
        <c:tickLblPos val="nextTo"/>
        <c:txPr>
          <a:bodyPr rot="0" vert="horz"/>
          <a:lstStyle/>
          <a:p>
            <a:pPr>
              <a:defRPr/>
            </a:pPr>
            <a:endParaRPr lang="en-US"/>
          </a:p>
        </c:txPr>
        <c:crossAx val="36849152"/>
        <c:crosses val="autoZero"/>
        <c:auto val="1"/>
        <c:lblAlgn val="ctr"/>
        <c:lblOffset val="100"/>
        <c:tickLblSkip val="1"/>
        <c:tickMarkSkip val="1"/>
        <c:noMultiLvlLbl val="1"/>
      </c:catAx>
      <c:valAx>
        <c:axId val="36849152"/>
        <c:scaling>
          <c:orientation val="minMax"/>
          <c:max val="190000"/>
          <c:min val="50000"/>
        </c:scaling>
        <c:delete val="1"/>
        <c:axPos val="l"/>
        <c:numFmt formatCode="#,##0" sourceLinked="1"/>
        <c:majorTickMark val="out"/>
        <c:minorTickMark val="none"/>
        <c:tickLblPos val="nextTo"/>
        <c:crossAx val="36760192"/>
        <c:crosses val="autoZero"/>
        <c:crossBetween val="between"/>
        <c:majorUnit val="4000"/>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barChart>
        <c:barDir val="col"/>
        <c:grouping val="stacked"/>
        <c:varyColors val="1"/>
        <c:ser>
          <c:idx val="1"/>
          <c:order val="0"/>
          <c:tx>
            <c:strRef>
              <c:f>Sheet1!$A$2</c:f>
              <c:strCache>
                <c:ptCount val="1"/>
                <c:pt idx="0">
                  <c:v>Potencjał rynku (w tys.)</c:v>
                </c:pt>
              </c:strCache>
            </c:strRef>
          </c:tx>
          <c:spPr>
            <a:solidFill>
              <a:srgbClr val="FFD303"/>
            </a:solidFill>
          </c:spPr>
          <c:invertIfNegative val="1"/>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2"/>
                <c:pt idx="0">
                  <c:v>YTD Grudzień 2024</c:v>
                </c:pt>
                <c:pt idx="1">
                  <c:v>YTD Grudzień 2025</c:v>
                </c:pt>
              </c:strCache>
            </c:strRef>
          </c:cat>
          <c:val>
            <c:numRef>
              <c:f>Sheet1!$B$2:$C$2</c:f>
              <c:numCache>
                <c:formatCode>#,##0</c:formatCode>
                <c:ptCount val="2"/>
                <c:pt idx="0">
                  <c:v>36144.197</c:v>
                </c:pt>
                <c:pt idx="1">
                  <c:v>35915.925999999992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2529-479D-A0FA-ECA95F1F3FA1}"/>
            </c:ext>
          </c:extLst>
        </c:ser>
        <c:dLbls>
          <c:showLegendKey val="0"/>
          <c:showVal val="1"/>
          <c:showCatName val="0"/>
          <c:showSerName val="0"/>
          <c:showPercent val="0"/>
          <c:showBubbleSize val="0"/>
        </c:dLbls>
        <c:gapWidth val="95"/>
        <c:overlap val="100"/>
        <c:axId val="36938880"/>
        <c:axId val="36950016"/>
      </c:barChart>
      <c:catAx>
        <c:axId val="36938880"/>
        <c:scaling>
          <c:orientation val="minMax"/>
        </c:scaling>
        <c:delete val="0"/>
        <c:axPos val="b"/>
        <c:numFmt formatCode="General" sourceLinked="1"/>
        <c:majorTickMark val="out"/>
        <c:minorTickMark val="none"/>
        <c:tickLblPos val="nextTo"/>
        <c:spPr>
          <a:ln/>
        </c:spPr>
        <c:txPr>
          <a:bodyPr rot="0" vert="horz"/>
          <a:lstStyle/>
          <a:p>
            <a:pPr>
              <a:defRPr/>
            </a:pPr>
            <a:endParaRPr lang="en-US"/>
          </a:p>
        </c:txPr>
        <c:crossAx val="36950016"/>
        <c:crosses val="autoZero"/>
        <c:auto val="1"/>
        <c:lblAlgn val="ctr"/>
        <c:lblOffset val="100"/>
        <c:tickLblSkip val="1"/>
        <c:tickMarkSkip val="1"/>
        <c:noMultiLvlLbl val="1"/>
      </c:catAx>
      <c:valAx>
        <c:axId val="36950016"/>
        <c:scaling>
          <c:orientation val="minMax"/>
          <c:max val="100000"/>
        </c:scaling>
        <c:delete val="1"/>
        <c:axPos val="l"/>
        <c:numFmt formatCode="#,##0" sourceLinked="1"/>
        <c:majorTickMark val="out"/>
        <c:minorTickMark val="none"/>
        <c:tickLblPos val="nextTo"/>
        <c:crossAx val="36938880"/>
        <c:crosses val="autoZero"/>
        <c:crossBetween val="between"/>
      </c:valAx>
    </c:plotArea>
    <c:legend>
      <c:legendPos val="t"/>
      <c:overlay val="0"/>
    </c:legend>
    <c:plotVisOnly val="1"/>
    <c:dispBlanksAs val="gap"/>
    <c:showDLblsOverMax val="1"/>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2D460-1CAC-4840-874F-1CC97603151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pl-PL"/>
        </a:p>
      </dgm:t>
    </dgm:pt>
    <dgm:pt modelId="{EF0CAD4D-B8C0-4DAD-919E-C44D74E7F507}">
      <dgm:prSet phldrT="[Tekst]" custT="1"/>
      <dgm:spPr>
        <a:solidFill>
          <a:schemeClr val="bg1"/>
        </a:solidFill>
        <a:ln>
          <a:solidFill>
            <a:schemeClr val="bg1">
              <a:lumMod val="85000"/>
            </a:schemeClr>
          </a:solidFill>
        </a:ln>
      </dgm:spPr>
      <dgm:t>
        <a:bodyPr/>
        <a:lstStyle/>
        <a:p>
          <a:endParaRPr lang="pl-PL" sz="3600" b="1"/>
        </a:p>
        <a:p>
          <a:endParaRPr lang="pl-PL" sz="3600" b="1"/>
        </a:p>
        <a:p>
          <a:r>
            <a:rPr lang="pl-PL" sz="3600" b="1"/>
            <a:t>ENVIROMENTAL</a:t>
          </a:r>
        </a:p>
      </dgm:t>
    </dgm:pt>
    <dgm:pt modelId="{4409B073-CCBC-4776-8E71-E809EC2DCCDA}" type="parTrans" cxnId="{1A03C492-15F9-433B-B5CD-7F317CA58165}">
      <dgm:prSet/>
      <dgm:spPr/>
      <dgm:t>
        <a:bodyPr/>
        <a:lstStyle/>
        <a:p>
          <a:endParaRPr lang="pl-PL"/>
        </a:p>
      </dgm:t>
    </dgm:pt>
    <dgm:pt modelId="{3E8EADE6-25B2-46AB-9CC2-8835B8558C01}" type="sibTrans" cxnId="{1A03C492-15F9-433B-B5CD-7F317CA58165}">
      <dgm:prSet/>
      <dgm:spPr/>
      <dgm:t>
        <a:bodyPr/>
        <a:lstStyle/>
        <a:p>
          <a:endParaRPr lang="pl-PL"/>
        </a:p>
      </dgm:t>
    </dgm:pt>
    <dgm:pt modelId="{DE2D3EB1-A8CC-43BE-B9C2-6BF5F66046CC}">
      <dgm:prSet phldrT="[Tekst]"/>
      <dgm:spPr>
        <a:solidFill>
          <a:srgbClr val="FFC000"/>
        </a:solidFill>
      </dgm:spPr>
      <dgm:t>
        <a:bodyPr/>
        <a:lstStyle/>
        <a:p>
          <a:r>
            <a:rPr lang="pl-PL" b="1">
              <a:solidFill>
                <a:schemeClr val="tx1"/>
              </a:solidFill>
            </a:rPr>
            <a:t>E1 – ZMIANA KLIMATU</a:t>
          </a:r>
        </a:p>
        <a:p>
          <a:r>
            <a:rPr lang="pl-PL" b="0">
              <a:solidFill>
                <a:schemeClr val="tx1"/>
              </a:solidFill>
            </a:rPr>
            <a:t>Przystosowanie się do zmiany klimatu</a:t>
          </a:r>
        </a:p>
        <a:p>
          <a:r>
            <a:rPr lang="pl-PL" b="0">
              <a:solidFill>
                <a:schemeClr val="tx1"/>
              </a:solidFill>
            </a:rPr>
            <a:t>Łagodzenie zmiany klimatu</a:t>
          </a:r>
        </a:p>
        <a:p>
          <a:r>
            <a:rPr lang="pl-PL" b="0">
              <a:solidFill>
                <a:schemeClr val="tx1"/>
              </a:solidFill>
            </a:rPr>
            <a:t>Energia</a:t>
          </a:r>
        </a:p>
      </dgm:t>
    </dgm:pt>
    <dgm:pt modelId="{1CB52082-3909-418A-8682-99420138B195}" type="parTrans" cxnId="{880C7743-AA37-45B7-B951-F94D86806B30}">
      <dgm:prSet/>
      <dgm:spPr/>
      <dgm:t>
        <a:bodyPr/>
        <a:lstStyle/>
        <a:p>
          <a:endParaRPr lang="pl-PL"/>
        </a:p>
      </dgm:t>
    </dgm:pt>
    <dgm:pt modelId="{747C9A94-7231-4CEC-8FAB-5BBC3E49B3BD}" type="sibTrans" cxnId="{880C7743-AA37-45B7-B951-F94D86806B30}">
      <dgm:prSet/>
      <dgm:spPr/>
      <dgm:t>
        <a:bodyPr/>
        <a:lstStyle/>
        <a:p>
          <a:endParaRPr lang="pl-PL"/>
        </a:p>
      </dgm:t>
    </dgm:pt>
    <dgm:pt modelId="{D19005EF-54BF-40D1-AB58-F474ABF0DC47}">
      <dgm:prSet phldrT="[Tekst]"/>
      <dgm:spPr>
        <a:solidFill>
          <a:srgbClr val="FFC000"/>
        </a:solidFill>
      </dgm:spPr>
      <dgm:t>
        <a:bodyPr/>
        <a:lstStyle/>
        <a:p>
          <a:r>
            <a:rPr lang="pl-PL" b="1">
              <a:solidFill>
                <a:schemeClr val="tx1"/>
              </a:solidFill>
            </a:rPr>
            <a:t>E3 – WODA I ZASOBY MORSKIE</a:t>
          </a:r>
        </a:p>
        <a:p>
          <a:r>
            <a:rPr lang="pl-PL">
              <a:solidFill>
                <a:schemeClr val="tx1"/>
              </a:solidFill>
            </a:rPr>
            <a:t>Zużycie wody</a:t>
          </a:r>
        </a:p>
      </dgm:t>
    </dgm:pt>
    <dgm:pt modelId="{243C1AA4-D908-40EE-B7A9-80E1FF22C48D}" type="parTrans" cxnId="{5F830EA3-8647-42F2-8BCB-A7E7936B31FA}">
      <dgm:prSet/>
      <dgm:spPr/>
      <dgm:t>
        <a:bodyPr/>
        <a:lstStyle/>
        <a:p>
          <a:endParaRPr lang="pl-PL"/>
        </a:p>
      </dgm:t>
    </dgm:pt>
    <dgm:pt modelId="{7242F597-2BB9-49A2-8A07-2C959C71A8DC}" type="sibTrans" cxnId="{5F830EA3-8647-42F2-8BCB-A7E7936B31FA}">
      <dgm:prSet/>
      <dgm:spPr/>
      <dgm:t>
        <a:bodyPr/>
        <a:lstStyle/>
        <a:p>
          <a:endParaRPr lang="pl-PL"/>
        </a:p>
      </dgm:t>
    </dgm:pt>
    <dgm:pt modelId="{2A62464B-82AD-493D-9DBD-DD3A4286B160}">
      <dgm:prSet phldrT="[Tekst]" custT="1"/>
      <dgm:spPr>
        <a:solidFill>
          <a:schemeClr val="bg1"/>
        </a:solidFill>
      </dgm:spPr>
      <dgm:t>
        <a:bodyPr/>
        <a:lstStyle/>
        <a:p>
          <a:br>
            <a:rPr lang="pl-PL" sz="5600"/>
          </a:br>
          <a:br>
            <a:rPr lang="pl-PL" sz="5600"/>
          </a:br>
          <a:r>
            <a:rPr lang="pl-PL" sz="3600" b="1"/>
            <a:t>SOCIAL</a:t>
          </a:r>
        </a:p>
      </dgm:t>
    </dgm:pt>
    <dgm:pt modelId="{8E9F6471-B2CF-4F5F-9988-2A00509D1937}" type="parTrans" cxnId="{33D3F945-39DB-4512-A850-A7756E7A7E5E}">
      <dgm:prSet/>
      <dgm:spPr/>
      <dgm:t>
        <a:bodyPr/>
        <a:lstStyle/>
        <a:p>
          <a:endParaRPr lang="pl-PL"/>
        </a:p>
      </dgm:t>
    </dgm:pt>
    <dgm:pt modelId="{6DF196F6-9C90-4A79-B9BB-BF9AC52CD95B}" type="sibTrans" cxnId="{33D3F945-39DB-4512-A850-A7756E7A7E5E}">
      <dgm:prSet/>
      <dgm:spPr/>
      <dgm:t>
        <a:bodyPr/>
        <a:lstStyle/>
        <a:p>
          <a:endParaRPr lang="pl-PL"/>
        </a:p>
      </dgm:t>
    </dgm:pt>
    <dgm:pt modelId="{B1D57AD6-FB88-402D-9F4E-DD60FBF6C00A}">
      <dgm:prSet phldrT="[Tekst]"/>
      <dgm:spPr>
        <a:solidFill>
          <a:srgbClr val="FFC000"/>
        </a:solidFill>
      </dgm:spPr>
      <dgm:t>
        <a:bodyPr/>
        <a:lstStyle/>
        <a:p>
          <a:r>
            <a:rPr lang="pl-PL" b="1">
              <a:solidFill>
                <a:schemeClr val="tx1"/>
              </a:solidFill>
            </a:rPr>
            <a:t>S1 – WŁASNE ZASOBY PRACOWNICZE</a:t>
          </a:r>
          <a:br>
            <a:rPr lang="pl-PL">
              <a:solidFill>
                <a:schemeClr val="tx1"/>
              </a:solidFill>
            </a:rPr>
          </a:br>
          <a:r>
            <a:rPr lang="pl-PL">
              <a:solidFill>
                <a:schemeClr val="tx1"/>
              </a:solidFill>
            </a:rPr>
            <a:t>Bezpieczeństwo i higiena pracy</a:t>
          </a:r>
        </a:p>
      </dgm:t>
    </dgm:pt>
    <dgm:pt modelId="{BA55351F-FBC8-41DC-A5D6-AD11B0DB644D}" type="parTrans" cxnId="{6C5C03C5-11D9-48B9-9238-E255EC705EFC}">
      <dgm:prSet/>
      <dgm:spPr/>
      <dgm:t>
        <a:bodyPr/>
        <a:lstStyle/>
        <a:p>
          <a:endParaRPr lang="pl-PL"/>
        </a:p>
      </dgm:t>
    </dgm:pt>
    <dgm:pt modelId="{56BD8A56-4CD3-4E23-A259-DA03E88F8F93}" type="sibTrans" cxnId="{6C5C03C5-11D9-48B9-9238-E255EC705EFC}">
      <dgm:prSet/>
      <dgm:spPr/>
      <dgm:t>
        <a:bodyPr/>
        <a:lstStyle/>
        <a:p>
          <a:endParaRPr lang="pl-PL"/>
        </a:p>
      </dgm:t>
    </dgm:pt>
    <dgm:pt modelId="{52C9042F-D4AC-4F1D-BE7E-7F1501AC9006}">
      <dgm:prSet phldrT="[Tekst]"/>
      <dgm:spPr>
        <a:solidFill>
          <a:srgbClr val="FFC000"/>
        </a:solidFill>
      </dgm:spPr>
      <dgm:t>
        <a:bodyPr/>
        <a:lstStyle/>
        <a:p>
          <a:r>
            <a:rPr lang="pl-PL" b="1">
              <a:solidFill>
                <a:schemeClr val="tx1"/>
              </a:solidFill>
            </a:rPr>
            <a:t>S2 – PRACPWNICY W ŁAŃCUCHU DOSTAW</a:t>
          </a:r>
          <a:br>
            <a:rPr lang="pl-PL">
              <a:solidFill>
                <a:schemeClr val="tx1"/>
              </a:solidFill>
            </a:rPr>
          </a:br>
          <a:r>
            <a:rPr lang="pl-PL">
              <a:solidFill>
                <a:schemeClr val="tx1"/>
              </a:solidFill>
            </a:rPr>
            <a:t>Praca dzieci</a:t>
          </a:r>
          <a:br>
            <a:rPr lang="pl-PL">
              <a:solidFill>
                <a:schemeClr val="tx1"/>
              </a:solidFill>
            </a:rPr>
          </a:br>
          <a:r>
            <a:rPr lang="pl-PL">
              <a:solidFill>
                <a:schemeClr val="tx1"/>
              </a:solidFill>
            </a:rPr>
            <a:t>Praca przymusowa</a:t>
          </a:r>
        </a:p>
      </dgm:t>
    </dgm:pt>
    <dgm:pt modelId="{01C7E351-5B1F-4A32-8D8E-49867DBBD8EF}" type="parTrans" cxnId="{08C3383A-067E-413B-AE51-44F679F247B6}">
      <dgm:prSet/>
      <dgm:spPr/>
      <dgm:t>
        <a:bodyPr/>
        <a:lstStyle/>
        <a:p>
          <a:endParaRPr lang="pl-PL"/>
        </a:p>
      </dgm:t>
    </dgm:pt>
    <dgm:pt modelId="{F5CA1591-DD98-4B27-93E1-4FDCE1D101E8}" type="sibTrans" cxnId="{08C3383A-067E-413B-AE51-44F679F247B6}">
      <dgm:prSet/>
      <dgm:spPr/>
      <dgm:t>
        <a:bodyPr/>
        <a:lstStyle/>
        <a:p>
          <a:endParaRPr lang="pl-PL"/>
        </a:p>
      </dgm:t>
    </dgm:pt>
    <dgm:pt modelId="{43DA0097-830C-4C01-9CBC-48330DAB3DB4}">
      <dgm:prSet phldrT="[Tekst]" custT="1"/>
      <dgm:spPr>
        <a:solidFill>
          <a:schemeClr val="bg1"/>
        </a:solidFill>
      </dgm:spPr>
      <dgm:t>
        <a:bodyPr/>
        <a:lstStyle/>
        <a:p>
          <a:r>
            <a:rPr lang="pl-PL" sz="5600" b="1"/>
            <a:t> </a:t>
          </a:r>
          <a:br>
            <a:rPr lang="pl-PL" sz="5600"/>
          </a:br>
          <a:br>
            <a:rPr lang="pl-PL" sz="5600"/>
          </a:br>
          <a:r>
            <a:rPr lang="pl-PL" sz="3600" b="1"/>
            <a:t>GOVERNANCE</a:t>
          </a:r>
        </a:p>
      </dgm:t>
    </dgm:pt>
    <dgm:pt modelId="{913A001B-3942-4A49-AAC3-B83A6C7058FB}" type="parTrans" cxnId="{C4822000-CE5D-496F-AB1B-D59941BBB2DD}">
      <dgm:prSet/>
      <dgm:spPr/>
      <dgm:t>
        <a:bodyPr/>
        <a:lstStyle/>
        <a:p>
          <a:endParaRPr lang="pl-PL"/>
        </a:p>
      </dgm:t>
    </dgm:pt>
    <dgm:pt modelId="{E1B41D14-D16F-42F0-8A8E-6D5198EC7E4C}" type="sibTrans" cxnId="{C4822000-CE5D-496F-AB1B-D59941BBB2DD}">
      <dgm:prSet/>
      <dgm:spPr/>
      <dgm:t>
        <a:bodyPr/>
        <a:lstStyle/>
        <a:p>
          <a:endParaRPr lang="pl-PL"/>
        </a:p>
      </dgm:t>
    </dgm:pt>
    <dgm:pt modelId="{7931C9FE-5C92-449C-8B74-4E04DB012ED4}">
      <dgm:prSet phldrT="[Tekst]"/>
      <dgm:spPr>
        <a:solidFill>
          <a:srgbClr val="FFC000"/>
        </a:solidFill>
      </dgm:spPr>
      <dgm:t>
        <a:bodyPr anchor="ctr" anchorCtr="0"/>
        <a:lstStyle/>
        <a:p>
          <a:r>
            <a:rPr lang="pl-PL" b="1">
              <a:solidFill>
                <a:schemeClr val="tx1"/>
              </a:solidFill>
            </a:rPr>
            <a:t>G1 – PROWADZENIE DZIAŁALNOŚCI GOSPODARCZEJ </a:t>
          </a:r>
          <a:br>
            <a:rPr lang="pl-PL">
              <a:solidFill>
                <a:schemeClr val="tx1"/>
              </a:solidFill>
            </a:rPr>
          </a:br>
          <a:r>
            <a:rPr lang="pl-PL">
              <a:solidFill>
                <a:schemeClr val="tx1"/>
              </a:solidFill>
            </a:rPr>
            <a:t>Kultura korporacyjna</a:t>
          </a:r>
          <a:br>
            <a:rPr lang="pl-PL">
              <a:solidFill>
                <a:schemeClr val="tx1"/>
              </a:solidFill>
            </a:rPr>
          </a:br>
          <a:r>
            <a:rPr lang="pl-PL">
              <a:solidFill>
                <a:schemeClr val="tx1"/>
              </a:solidFill>
            </a:rPr>
            <a:t>Ochrona sygnalistów</a:t>
          </a:r>
          <a:br>
            <a:rPr lang="pl-PL">
              <a:solidFill>
                <a:schemeClr val="tx1"/>
              </a:solidFill>
            </a:rPr>
          </a:br>
          <a:r>
            <a:rPr lang="pl-PL">
              <a:solidFill>
                <a:schemeClr val="tx1"/>
              </a:solidFill>
            </a:rPr>
            <a:t>Korupcja i przekupstwo: zapobieganie oraz wykrywanie, z uwzględnieniem szkoleń.</a:t>
          </a:r>
        </a:p>
      </dgm:t>
    </dgm:pt>
    <dgm:pt modelId="{1E74ED61-2B5D-4539-925D-79B7C02CBE10}" type="parTrans" cxnId="{09248EB7-5B51-4709-9019-A85AF6C985B3}">
      <dgm:prSet/>
      <dgm:spPr/>
      <dgm:t>
        <a:bodyPr/>
        <a:lstStyle/>
        <a:p>
          <a:endParaRPr lang="pl-PL"/>
        </a:p>
      </dgm:t>
    </dgm:pt>
    <dgm:pt modelId="{E51DE2DE-AA4E-4BF4-9E77-DA55FFB56DE6}" type="sibTrans" cxnId="{09248EB7-5B51-4709-9019-A85AF6C985B3}">
      <dgm:prSet/>
      <dgm:spPr/>
      <dgm:t>
        <a:bodyPr/>
        <a:lstStyle/>
        <a:p>
          <a:endParaRPr lang="pl-PL"/>
        </a:p>
      </dgm:t>
    </dgm:pt>
    <dgm:pt modelId="{9DF5BE74-1A8A-4510-903E-F74FD3EAB2CD}">
      <dgm:prSet phldrT="[Tekst]"/>
      <dgm:spPr>
        <a:solidFill>
          <a:srgbClr val="FFC000"/>
        </a:solidFill>
      </dgm:spPr>
      <dgm:t>
        <a:bodyPr/>
        <a:lstStyle/>
        <a:p>
          <a:r>
            <a:rPr lang="pl-PL" b="1">
              <a:solidFill>
                <a:schemeClr val="tx1"/>
              </a:solidFill>
            </a:rPr>
            <a:t>E5 – GOSPODARKA OBIEGU ZAMKNIETEGO</a:t>
          </a:r>
          <a:br>
            <a:rPr lang="pl-PL">
              <a:solidFill>
                <a:schemeClr val="tx1"/>
              </a:solidFill>
            </a:rPr>
          </a:br>
          <a:r>
            <a:rPr lang="pl-PL">
              <a:solidFill>
                <a:schemeClr val="tx1"/>
              </a:solidFill>
            </a:rPr>
            <a:t>Odpady</a:t>
          </a:r>
        </a:p>
      </dgm:t>
    </dgm:pt>
    <dgm:pt modelId="{4B36393A-709A-4BB7-80F1-6937A74BE18D}" type="parTrans" cxnId="{C807F701-69BC-4B07-B8DF-A4B42020CC32}">
      <dgm:prSet/>
      <dgm:spPr/>
      <dgm:t>
        <a:bodyPr/>
        <a:lstStyle/>
        <a:p>
          <a:endParaRPr lang="pl-PL"/>
        </a:p>
      </dgm:t>
    </dgm:pt>
    <dgm:pt modelId="{D9D4E853-48BA-427A-B6D9-8F3FA16FE33B}" type="sibTrans" cxnId="{C807F701-69BC-4B07-B8DF-A4B42020CC32}">
      <dgm:prSet/>
      <dgm:spPr/>
      <dgm:t>
        <a:bodyPr/>
        <a:lstStyle/>
        <a:p>
          <a:endParaRPr lang="pl-PL"/>
        </a:p>
      </dgm:t>
    </dgm:pt>
    <dgm:pt modelId="{D5AA6DA1-9C68-4921-9DC4-799DD132BEA6}" type="pres">
      <dgm:prSet presAssocID="{4662D460-1CAC-4840-874F-1CC976031510}" presName="theList" presStyleCnt="0">
        <dgm:presLayoutVars>
          <dgm:dir/>
          <dgm:animLvl val="lvl"/>
          <dgm:resizeHandles val="exact"/>
        </dgm:presLayoutVars>
      </dgm:prSet>
      <dgm:spPr/>
    </dgm:pt>
    <dgm:pt modelId="{207E63AF-5377-4848-82F0-C72806C0783B}" type="pres">
      <dgm:prSet presAssocID="{EF0CAD4D-B8C0-4DAD-919E-C44D74E7F507}" presName="compNode" presStyleCnt="0"/>
      <dgm:spPr/>
    </dgm:pt>
    <dgm:pt modelId="{5BC68483-1466-48B4-A3FF-FD8A46CFCF18}" type="pres">
      <dgm:prSet presAssocID="{EF0CAD4D-B8C0-4DAD-919E-C44D74E7F507}" presName="aNode" presStyleLbl="bgShp" presStyleIdx="0" presStyleCnt="3" custLinFactNeighborX="-55070" custLinFactNeighborY="17134"/>
      <dgm:spPr/>
    </dgm:pt>
    <dgm:pt modelId="{0746662E-8EF7-46E7-8F5B-58994B7D9B09}" type="pres">
      <dgm:prSet presAssocID="{EF0CAD4D-B8C0-4DAD-919E-C44D74E7F507}" presName="textNode" presStyleLbl="bgShp" presStyleIdx="0" presStyleCnt="3"/>
      <dgm:spPr/>
    </dgm:pt>
    <dgm:pt modelId="{5E868B39-A149-4787-A24C-56660D6E72F2}" type="pres">
      <dgm:prSet presAssocID="{EF0CAD4D-B8C0-4DAD-919E-C44D74E7F507}" presName="compChildNode" presStyleCnt="0"/>
      <dgm:spPr/>
    </dgm:pt>
    <dgm:pt modelId="{2D28875A-E2C7-41A9-A85B-B90F37A56D54}" type="pres">
      <dgm:prSet presAssocID="{EF0CAD4D-B8C0-4DAD-919E-C44D74E7F507}" presName="theInnerList" presStyleCnt="0"/>
      <dgm:spPr/>
    </dgm:pt>
    <dgm:pt modelId="{779D063F-48CD-436F-8E28-BB0353728821}" type="pres">
      <dgm:prSet presAssocID="{DE2D3EB1-A8CC-43BE-B9C2-6BF5F66046CC}" presName="childNode" presStyleLbl="node1" presStyleIdx="0" presStyleCnt="6">
        <dgm:presLayoutVars>
          <dgm:bulletEnabled val="1"/>
        </dgm:presLayoutVars>
      </dgm:prSet>
      <dgm:spPr/>
    </dgm:pt>
    <dgm:pt modelId="{9A312120-B08F-4361-9B6E-3E779DA60166}" type="pres">
      <dgm:prSet presAssocID="{DE2D3EB1-A8CC-43BE-B9C2-6BF5F66046CC}" presName="aSpace2" presStyleCnt="0"/>
      <dgm:spPr/>
    </dgm:pt>
    <dgm:pt modelId="{F656A913-B78C-48EF-B835-C2E87EDAB152}" type="pres">
      <dgm:prSet presAssocID="{D19005EF-54BF-40D1-AB58-F474ABF0DC47}" presName="childNode" presStyleLbl="node1" presStyleIdx="1" presStyleCnt="6">
        <dgm:presLayoutVars>
          <dgm:bulletEnabled val="1"/>
        </dgm:presLayoutVars>
      </dgm:prSet>
      <dgm:spPr/>
    </dgm:pt>
    <dgm:pt modelId="{98476F10-43D8-4A82-ADD3-4AE8A126A565}" type="pres">
      <dgm:prSet presAssocID="{D19005EF-54BF-40D1-AB58-F474ABF0DC47}" presName="aSpace2" presStyleCnt="0"/>
      <dgm:spPr/>
    </dgm:pt>
    <dgm:pt modelId="{5FEC25EB-CD4D-4815-BD76-571BB3FE53A0}" type="pres">
      <dgm:prSet presAssocID="{9DF5BE74-1A8A-4510-903E-F74FD3EAB2CD}" presName="childNode" presStyleLbl="node1" presStyleIdx="2" presStyleCnt="6">
        <dgm:presLayoutVars>
          <dgm:bulletEnabled val="1"/>
        </dgm:presLayoutVars>
      </dgm:prSet>
      <dgm:spPr/>
    </dgm:pt>
    <dgm:pt modelId="{769B5DC4-7E8D-46C3-9296-D6370B43ABC1}" type="pres">
      <dgm:prSet presAssocID="{EF0CAD4D-B8C0-4DAD-919E-C44D74E7F507}" presName="aSpace" presStyleCnt="0"/>
      <dgm:spPr/>
    </dgm:pt>
    <dgm:pt modelId="{76BC6449-B6FC-4C28-8246-339830DA9305}" type="pres">
      <dgm:prSet presAssocID="{2A62464B-82AD-493D-9DBD-DD3A4286B160}" presName="compNode" presStyleCnt="0"/>
      <dgm:spPr/>
    </dgm:pt>
    <dgm:pt modelId="{9FD2532A-8504-4BDC-A718-29387CC75ECB}" type="pres">
      <dgm:prSet presAssocID="{2A62464B-82AD-493D-9DBD-DD3A4286B160}" presName="aNode" presStyleLbl="bgShp" presStyleIdx="1" presStyleCnt="3"/>
      <dgm:spPr/>
    </dgm:pt>
    <dgm:pt modelId="{3D643096-85DF-421E-BFC5-8931E46E0479}" type="pres">
      <dgm:prSet presAssocID="{2A62464B-82AD-493D-9DBD-DD3A4286B160}" presName="textNode" presStyleLbl="bgShp" presStyleIdx="1" presStyleCnt="3"/>
      <dgm:spPr/>
    </dgm:pt>
    <dgm:pt modelId="{B9A76867-303E-499E-AF22-28D51D4AFC5B}" type="pres">
      <dgm:prSet presAssocID="{2A62464B-82AD-493D-9DBD-DD3A4286B160}" presName="compChildNode" presStyleCnt="0"/>
      <dgm:spPr/>
    </dgm:pt>
    <dgm:pt modelId="{A36C894B-05AC-4600-91B6-7B9A12EB65F7}" type="pres">
      <dgm:prSet presAssocID="{2A62464B-82AD-493D-9DBD-DD3A4286B160}" presName="theInnerList" presStyleCnt="0"/>
      <dgm:spPr/>
    </dgm:pt>
    <dgm:pt modelId="{8A00EC31-201C-4BB6-8E0C-274D0D1C455C}" type="pres">
      <dgm:prSet presAssocID="{B1D57AD6-FB88-402D-9F4E-DD60FBF6C00A}" presName="childNode" presStyleLbl="node1" presStyleIdx="3" presStyleCnt="6">
        <dgm:presLayoutVars>
          <dgm:bulletEnabled val="1"/>
        </dgm:presLayoutVars>
      </dgm:prSet>
      <dgm:spPr/>
    </dgm:pt>
    <dgm:pt modelId="{FAC70C62-2747-42FC-9BD4-3B4C65862268}" type="pres">
      <dgm:prSet presAssocID="{B1D57AD6-FB88-402D-9F4E-DD60FBF6C00A}" presName="aSpace2" presStyleCnt="0"/>
      <dgm:spPr/>
    </dgm:pt>
    <dgm:pt modelId="{A7C466D3-51E0-4B14-B56A-9DA3FAE71BBA}" type="pres">
      <dgm:prSet presAssocID="{52C9042F-D4AC-4F1D-BE7E-7F1501AC9006}" presName="childNode" presStyleLbl="node1" presStyleIdx="4" presStyleCnt="6">
        <dgm:presLayoutVars>
          <dgm:bulletEnabled val="1"/>
        </dgm:presLayoutVars>
      </dgm:prSet>
      <dgm:spPr/>
    </dgm:pt>
    <dgm:pt modelId="{EC6ECD4D-E2E5-4151-8543-86B43210BA0A}" type="pres">
      <dgm:prSet presAssocID="{2A62464B-82AD-493D-9DBD-DD3A4286B160}" presName="aSpace" presStyleCnt="0"/>
      <dgm:spPr/>
    </dgm:pt>
    <dgm:pt modelId="{7AD1120E-AF8E-4E26-B564-5B121C6CB9B5}" type="pres">
      <dgm:prSet presAssocID="{43DA0097-830C-4C01-9CBC-48330DAB3DB4}" presName="compNode" presStyleCnt="0"/>
      <dgm:spPr/>
    </dgm:pt>
    <dgm:pt modelId="{AA30344E-55B1-4BEB-A35A-228485DC2AB0}" type="pres">
      <dgm:prSet presAssocID="{43DA0097-830C-4C01-9CBC-48330DAB3DB4}" presName="aNode" presStyleLbl="bgShp" presStyleIdx="2" presStyleCnt="3"/>
      <dgm:spPr/>
    </dgm:pt>
    <dgm:pt modelId="{5E6E94A7-DCBE-4356-B97D-976E0807FF18}" type="pres">
      <dgm:prSet presAssocID="{43DA0097-830C-4C01-9CBC-48330DAB3DB4}" presName="textNode" presStyleLbl="bgShp" presStyleIdx="2" presStyleCnt="3"/>
      <dgm:spPr/>
    </dgm:pt>
    <dgm:pt modelId="{E67F25E3-B7A7-4CA3-968A-3BA5EA729F7F}" type="pres">
      <dgm:prSet presAssocID="{43DA0097-830C-4C01-9CBC-48330DAB3DB4}" presName="compChildNode" presStyleCnt="0"/>
      <dgm:spPr/>
    </dgm:pt>
    <dgm:pt modelId="{5B8555E1-4E53-4802-A642-9ABB6406771B}" type="pres">
      <dgm:prSet presAssocID="{43DA0097-830C-4C01-9CBC-48330DAB3DB4}" presName="theInnerList" presStyleCnt="0"/>
      <dgm:spPr/>
    </dgm:pt>
    <dgm:pt modelId="{91F8F5EB-A1E8-4616-AF60-0CF290F4EC0D}" type="pres">
      <dgm:prSet presAssocID="{7931C9FE-5C92-449C-8B74-4E04DB012ED4}" presName="childNode" presStyleLbl="node1" presStyleIdx="5" presStyleCnt="6">
        <dgm:presLayoutVars>
          <dgm:bulletEnabled val="1"/>
        </dgm:presLayoutVars>
      </dgm:prSet>
      <dgm:spPr/>
    </dgm:pt>
  </dgm:ptLst>
  <dgm:cxnLst>
    <dgm:cxn modelId="{C4822000-CE5D-496F-AB1B-D59941BBB2DD}" srcId="{4662D460-1CAC-4840-874F-1CC976031510}" destId="{43DA0097-830C-4C01-9CBC-48330DAB3DB4}" srcOrd="2" destOrd="0" parTransId="{913A001B-3942-4A49-AAC3-B83A6C7058FB}" sibTransId="{E1B41D14-D16F-42F0-8A8E-6D5198EC7E4C}"/>
    <dgm:cxn modelId="{C807F701-69BC-4B07-B8DF-A4B42020CC32}" srcId="{EF0CAD4D-B8C0-4DAD-919E-C44D74E7F507}" destId="{9DF5BE74-1A8A-4510-903E-F74FD3EAB2CD}" srcOrd="2" destOrd="0" parTransId="{4B36393A-709A-4BB7-80F1-6937A74BE18D}" sibTransId="{D9D4E853-48BA-427A-B6D9-8F3FA16FE33B}"/>
    <dgm:cxn modelId="{BB88D902-7180-454C-B074-511388CB5049}" type="presOf" srcId="{D19005EF-54BF-40D1-AB58-F474ABF0DC47}" destId="{F656A913-B78C-48EF-B835-C2E87EDAB152}" srcOrd="0" destOrd="0" presId="urn:microsoft.com/office/officeart/2005/8/layout/lProcess2"/>
    <dgm:cxn modelId="{63E5A126-991D-4A9C-95E3-870542D9BF39}" type="presOf" srcId="{43DA0097-830C-4C01-9CBC-48330DAB3DB4}" destId="{5E6E94A7-DCBE-4356-B97D-976E0807FF18}" srcOrd="1" destOrd="0" presId="urn:microsoft.com/office/officeart/2005/8/layout/lProcess2"/>
    <dgm:cxn modelId="{8BAE722E-9FD0-4544-9B64-7A8F18BB5675}" type="presOf" srcId="{DE2D3EB1-A8CC-43BE-B9C2-6BF5F66046CC}" destId="{779D063F-48CD-436F-8E28-BB0353728821}" srcOrd="0" destOrd="0" presId="urn:microsoft.com/office/officeart/2005/8/layout/lProcess2"/>
    <dgm:cxn modelId="{08C3383A-067E-413B-AE51-44F679F247B6}" srcId="{2A62464B-82AD-493D-9DBD-DD3A4286B160}" destId="{52C9042F-D4AC-4F1D-BE7E-7F1501AC9006}" srcOrd="1" destOrd="0" parTransId="{01C7E351-5B1F-4A32-8D8E-49867DBBD8EF}" sibTransId="{F5CA1591-DD98-4B27-93E1-4FDCE1D101E8}"/>
    <dgm:cxn modelId="{BAF5AA62-A762-41D1-9C81-1867DB25A046}" type="presOf" srcId="{7931C9FE-5C92-449C-8B74-4E04DB012ED4}" destId="{91F8F5EB-A1E8-4616-AF60-0CF290F4EC0D}" srcOrd="0" destOrd="0" presId="urn:microsoft.com/office/officeart/2005/8/layout/lProcess2"/>
    <dgm:cxn modelId="{880C7743-AA37-45B7-B951-F94D86806B30}" srcId="{EF0CAD4D-B8C0-4DAD-919E-C44D74E7F507}" destId="{DE2D3EB1-A8CC-43BE-B9C2-6BF5F66046CC}" srcOrd="0" destOrd="0" parTransId="{1CB52082-3909-418A-8682-99420138B195}" sibTransId="{747C9A94-7231-4CEC-8FAB-5BBC3E49B3BD}"/>
    <dgm:cxn modelId="{33D3F945-39DB-4512-A850-A7756E7A7E5E}" srcId="{4662D460-1CAC-4840-874F-1CC976031510}" destId="{2A62464B-82AD-493D-9DBD-DD3A4286B160}" srcOrd="1" destOrd="0" parTransId="{8E9F6471-B2CF-4F5F-9988-2A00509D1937}" sibTransId="{6DF196F6-9C90-4A79-B9BB-BF9AC52CD95B}"/>
    <dgm:cxn modelId="{F9F2E153-F12C-41C8-9632-559BA6ED9454}" type="presOf" srcId="{EF0CAD4D-B8C0-4DAD-919E-C44D74E7F507}" destId="{5BC68483-1466-48B4-A3FF-FD8A46CFCF18}" srcOrd="0" destOrd="0" presId="urn:microsoft.com/office/officeart/2005/8/layout/lProcess2"/>
    <dgm:cxn modelId="{84D60675-21CC-4812-B054-D8CCDB2A7A58}" type="presOf" srcId="{4662D460-1CAC-4840-874F-1CC976031510}" destId="{D5AA6DA1-9C68-4921-9DC4-799DD132BEA6}" srcOrd="0" destOrd="0" presId="urn:microsoft.com/office/officeart/2005/8/layout/lProcess2"/>
    <dgm:cxn modelId="{3763EE78-DFCF-49F9-BABD-DE7275363CE8}" type="presOf" srcId="{2A62464B-82AD-493D-9DBD-DD3A4286B160}" destId="{3D643096-85DF-421E-BFC5-8931E46E0479}" srcOrd="1" destOrd="0" presId="urn:microsoft.com/office/officeart/2005/8/layout/lProcess2"/>
    <dgm:cxn modelId="{251E408D-7D0C-4C0C-A235-E330ED985B57}" type="presOf" srcId="{EF0CAD4D-B8C0-4DAD-919E-C44D74E7F507}" destId="{0746662E-8EF7-46E7-8F5B-58994B7D9B09}" srcOrd="1" destOrd="0" presId="urn:microsoft.com/office/officeart/2005/8/layout/lProcess2"/>
    <dgm:cxn modelId="{1A03C492-15F9-433B-B5CD-7F317CA58165}" srcId="{4662D460-1CAC-4840-874F-1CC976031510}" destId="{EF0CAD4D-B8C0-4DAD-919E-C44D74E7F507}" srcOrd="0" destOrd="0" parTransId="{4409B073-CCBC-4776-8E71-E809EC2DCCDA}" sibTransId="{3E8EADE6-25B2-46AB-9CC2-8835B8558C01}"/>
    <dgm:cxn modelId="{27DFEC9C-80FC-4D04-9D35-7C3F2FB9B7E9}" type="presOf" srcId="{9DF5BE74-1A8A-4510-903E-F74FD3EAB2CD}" destId="{5FEC25EB-CD4D-4815-BD76-571BB3FE53A0}" srcOrd="0" destOrd="0" presId="urn:microsoft.com/office/officeart/2005/8/layout/lProcess2"/>
    <dgm:cxn modelId="{5F830EA3-8647-42F2-8BCB-A7E7936B31FA}" srcId="{EF0CAD4D-B8C0-4DAD-919E-C44D74E7F507}" destId="{D19005EF-54BF-40D1-AB58-F474ABF0DC47}" srcOrd="1" destOrd="0" parTransId="{243C1AA4-D908-40EE-B7A9-80E1FF22C48D}" sibTransId="{7242F597-2BB9-49A2-8A07-2C959C71A8DC}"/>
    <dgm:cxn modelId="{689AE2B6-1E63-453A-8874-86A600F41E0E}" type="presOf" srcId="{2A62464B-82AD-493D-9DBD-DD3A4286B160}" destId="{9FD2532A-8504-4BDC-A718-29387CC75ECB}" srcOrd="0" destOrd="0" presId="urn:microsoft.com/office/officeart/2005/8/layout/lProcess2"/>
    <dgm:cxn modelId="{09248EB7-5B51-4709-9019-A85AF6C985B3}" srcId="{43DA0097-830C-4C01-9CBC-48330DAB3DB4}" destId="{7931C9FE-5C92-449C-8B74-4E04DB012ED4}" srcOrd="0" destOrd="0" parTransId="{1E74ED61-2B5D-4539-925D-79B7C02CBE10}" sibTransId="{E51DE2DE-AA4E-4BF4-9E77-DA55FFB56DE6}"/>
    <dgm:cxn modelId="{6C5C03C5-11D9-48B9-9238-E255EC705EFC}" srcId="{2A62464B-82AD-493D-9DBD-DD3A4286B160}" destId="{B1D57AD6-FB88-402D-9F4E-DD60FBF6C00A}" srcOrd="0" destOrd="0" parTransId="{BA55351F-FBC8-41DC-A5D6-AD11B0DB644D}" sibTransId="{56BD8A56-4CD3-4E23-A259-DA03E88F8F93}"/>
    <dgm:cxn modelId="{824C55CD-F946-4FA4-914D-73B8FB29D890}" type="presOf" srcId="{43DA0097-830C-4C01-9CBC-48330DAB3DB4}" destId="{AA30344E-55B1-4BEB-A35A-228485DC2AB0}" srcOrd="0" destOrd="0" presId="urn:microsoft.com/office/officeart/2005/8/layout/lProcess2"/>
    <dgm:cxn modelId="{F07B7CE3-A74C-45B6-B7BF-813C2C5DB435}" type="presOf" srcId="{52C9042F-D4AC-4F1D-BE7E-7F1501AC9006}" destId="{A7C466D3-51E0-4B14-B56A-9DA3FAE71BBA}" srcOrd="0" destOrd="0" presId="urn:microsoft.com/office/officeart/2005/8/layout/lProcess2"/>
    <dgm:cxn modelId="{D65B39F6-DFDF-4CC3-B53D-1099DC973EFB}" type="presOf" srcId="{B1D57AD6-FB88-402D-9F4E-DD60FBF6C00A}" destId="{8A00EC31-201C-4BB6-8E0C-274D0D1C455C}" srcOrd="0" destOrd="0" presId="urn:microsoft.com/office/officeart/2005/8/layout/lProcess2"/>
    <dgm:cxn modelId="{EF5C5E58-ED7B-41E8-8673-579315701036}" type="presParOf" srcId="{D5AA6DA1-9C68-4921-9DC4-799DD132BEA6}" destId="{207E63AF-5377-4848-82F0-C72806C0783B}" srcOrd="0" destOrd="0" presId="urn:microsoft.com/office/officeart/2005/8/layout/lProcess2"/>
    <dgm:cxn modelId="{4EC586B6-473E-46A1-8647-D80FFDDF9E1A}" type="presParOf" srcId="{207E63AF-5377-4848-82F0-C72806C0783B}" destId="{5BC68483-1466-48B4-A3FF-FD8A46CFCF18}" srcOrd="0" destOrd="0" presId="urn:microsoft.com/office/officeart/2005/8/layout/lProcess2"/>
    <dgm:cxn modelId="{8760D540-EBB0-4A11-BE90-A35F15C69838}" type="presParOf" srcId="{207E63AF-5377-4848-82F0-C72806C0783B}" destId="{0746662E-8EF7-46E7-8F5B-58994B7D9B09}" srcOrd="1" destOrd="0" presId="urn:microsoft.com/office/officeart/2005/8/layout/lProcess2"/>
    <dgm:cxn modelId="{7E56DAF7-1097-47C4-B4DB-4190CBBDC2C8}" type="presParOf" srcId="{207E63AF-5377-4848-82F0-C72806C0783B}" destId="{5E868B39-A149-4787-A24C-56660D6E72F2}" srcOrd="2" destOrd="0" presId="urn:microsoft.com/office/officeart/2005/8/layout/lProcess2"/>
    <dgm:cxn modelId="{4D0C3821-2A19-4808-942F-1D605B00FAD3}" type="presParOf" srcId="{5E868B39-A149-4787-A24C-56660D6E72F2}" destId="{2D28875A-E2C7-41A9-A85B-B90F37A56D54}" srcOrd="0" destOrd="0" presId="urn:microsoft.com/office/officeart/2005/8/layout/lProcess2"/>
    <dgm:cxn modelId="{0EF9FE7B-FE99-4A8B-B4D3-2B76E2FCCEA6}" type="presParOf" srcId="{2D28875A-E2C7-41A9-A85B-B90F37A56D54}" destId="{779D063F-48CD-436F-8E28-BB0353728821}" srcOrd="0" destOrd="0" presId="urn:microsoft.com/office/officeart/2005/8/layout/lProcess2"/>
    <dgm:cxn modelId="{07C6F979-4DEB-4ADB-852F-E0E23EE7AE3F}" type="presParOf" srcId="{2D28875A-E2C7-41A9-A85B-B90F37A56D54}" destId="{9A312120-B08F-4361-9B6E-3E779DA60166}" srcOrd="1" destOrd="0" presId="urn:microsoft.com/office/officeart/2005/8/layout/lProcess2"/>
    <dgm:cxn modelId="{8FA68D37-6F5D-44B0-8FF0-9D75EFC93B84}" type="presParOf" srcId="{2D28875A-E2C7-41A9-A85B-B90F37A56D54}" destId="{F656A913-B78C-48EF-B835-C2E87EDAB152}" srcOrd="2" destOrd="0" presId="urn:microsoft.com/office/officeart/2005/8/layout/lProcess2"/>
    <dgm:cxn modelId="{F18514D8-2AC4-4745-A74B-10D04CD9D5EC}" type="presParOf" srcId="{2D28875A-E2C7-41A9-A85B-B90F37A56D54}" destId="{98476F10-43D8-4A82-ADD3-4AE8A126A565}" srcOrd="3" destOrd="0" presId="urn:microsoft.com/office/officeart/2005/8/layout/lProcess2"/>
    <dgm:cxn modelId="{19E9B64F-90C0-466F-BA4D-F425AF3842E7}" type="presParOf" srcId="{2D28875A-E2C7-41A9-A85B-B90F37A56D54}" destId="{5FEC25EB-CD4D-4815-BD76-571BB3FE53A0}" srcOrd="4" destOrd="0" presId="urn:microsoft.com/office/officeart/2005/8/layout/lProcess2"/>
    <dgm:cxn modelId="{A1B1CE5C-81E2-4459-A717-6088BF0AA131}" type="presParOf" srcId="{D5AA6DA1-9C68-4921-9DC4-799DD132BEA6}" destId="{769B5DC4-7E8D-46C3-9296-D6370B43ABC1}" srcOrd="1" destOrd="0" presId="urn:microsoft.com/office/officeart/2005/8/layout/lProcess2"/>
    <dgm:cxn modelId="{94324234-8558-4464-AE1F-477E9976D9CF}" type="presParOf" srcId="{D5AA6DA1-9C68-4921-9DC4-799DD132BEA6}" destId="{76BC6449-B6FC-4C28-8246-339830DA9305}" srcOrd="2" destOrd="0" presId="urn:microsoft.com/office/officeart/2005/8/layout/lProcess2"/>
    <dgm:cxn modelId="{BBD777FC-F9AA-4E62-8C54-5B51612EF33C}" type="presParOf" srcId="{76BC6449-B6FC-4C28-8246-339830DA9305}" destId="{9FD2532A-8504-4BDC-A718-29387CC75ECB}" srcOrd="0" destOrd="0" presId="urn:microsoft.com/office/officeart/2005/8/layout/lProcess2"/>
    <dgm:cxn modelId="{DE4848C2-272D-4222-ABAE-43DD1E3EDA91}" type="presParOf" srcId="{76BC6449-B6FC-4C28-8246-339830DA9305}" destId="{3D643096-85DF-421E-BFC5-8931E46E0479}" srcOrd="1" destOrd="0" presId="urn:microsoft.com/office/officeart/2005/8/layout/lProcess2"/>
    <dgm:cxn modelId="{081892D8-CD5E-4A31-840A-0C0FE45B296D}" type="presParOf" srcId="{76BC6449-B6FC-4C28-8246-339830DA9305}" destId="{B9A76867-303E-499E-AF22-28D51D4AFC5B}" srcOrd="2" destOrd="0" presId="urn:microsoft.com/office/officeart/2005/8/layout/lProcess2"/>
    <dgm:cxn modelId="{B70B12F1-7BFD-467A-8F4F-A3FE0DE068F6}" type="presParOf" srcId="{B9A76867-303E-499E-AF22-28D51D4AFC5B}" destId="{A36C894B-05AC-4600-91B6-7B9A12EB65F7}" srcOrd="0" destOrd="0" presId="urn:microsoft.com/office/officeart/2005/8/layout/lProcess2"/>
    <dgm:cxn modelId="{A4D9E56A-5AE8-4815-A075-2021B1CC13C4}" type="presParOf" srcId="{A36C894B-05AC-4600-91B6-7B9A12EB65F7}" destId="{8A00EC31-201C-4BB6-8E0C-274D0D1C455C}" srcOrd="0" destOrd="0" presId="urn:microsoft.com/office/officeart/2005/8/layout/lProcess2"/>
    <dgm:cxn modelId="{B3DB561E-89AD-4779-A562-34E20366FAE4}" type="presParOf" srcId="{A36C894B-05AC-4600-91B6-7B9A12EB65F7}" destId="{FAC70C62-2747-42FC-9BD4-3B4C65862268}" srcOrd="1" destOrd="0" presId="urn:microsoft.com/office/officeart/2005/8/layout/lProcess2"/>
    <dgm:cxn modelId="{F3F2A779-CB3D-49D3-BDBD-937BA4EFCC61}" type="presParOf" srcId="{A36C894B-05AC-4600-91B6-7B9A12EB65F7}" destId="{A7C466D3-51E0-4B14-B56A-9DA3FAE71BBA}" srcOrd="2" destOrd="0" presId="urn:microsoft.com/office/officeart/2005/8/layout/lProcess2"/>
    <dgm:cxn modelId="{668FA142-D6FE-4B1F-888F-8E6A7EC8F951}" type="presParOf" srcId="{D5AA6DA1-9C68-4921-9DC4-799DD132BEA6}" destId="{EC6ECD4D-E2E5-4151-8543-86B43210BA0A}" srcOrd="3" destOrd="0" presId="urn:microsoft.com/office/officeart/2005/8/layout/lProcess2"/>
    <dgm:cxn modelId="{AF0A38C9-5D90-4656-B355-CBC2B8CBAB63}" type="presParOf" srcId="{D5AA6DA1-9C68-4921-9DC4-799DD132BEA6}" destId="{7AD1120E-AF8E-4E26-B564-5B121C6CB9B5}" srcOrd="4" destOrd="0" presId="urn:microsoft.com/office/officeart/2005/8/layout/lProcess2"/>
    <dgm:cxn modelId="{1BCB082E-7870-4B8A-BA70-AA9A77B5FA93}" type="presParOf" srcId="{7AD1120E-AF8E-4E26-B564-5B121C6CB9B5}" destId="{AA30344E-55B1-4BEB-A35A-228485DC2AB0}" srcOrd="0" destOrd="0" presId="urn:microsoft.com/office/officeart/2005/8/layout/lProcess2"/>
    <dgm:cxn modelId="{0DCAC89C-5576-4759-8D5C-D023D8553810}" type="presParOf" srcId="{7AD1120E-AF8E-4E26-B564-5B121C6CB9B5}" destId="{5E6E94A7-DCBE-4356-B97D-976E0807FF18}" srcOrd="1" destOrd="0" presId="urn:microsoft.com/office/officeart/2005/8/layout/lProcess2"/>
    <dgm:cxn modelId="{E54DEB52-CA0E-4D7A-9F3B-726A94DECC7C}" type="presParOf" srcId="{7AD1120E-AF8E-4E26-B564-5B121C6CB9B5}" destId="{E67F25E3-B7A7-4CA3-968A-3BA5EA729F7F}" srcOrd="2" destOrd="0" presId="urn:microsoft.com/office/officeart/2005/8/layout/lProcess2"/>
    <dgm:cxn modelId="{02BADA5E-37DD-4FAD-857A-2AD3615F54BA}" type="presParOf" srcId="{E67F25E3-B7A7-4CA3-968A-3BA5EA729F7F}" destId="{5B8555E1-4E53-4802-A642-9ABB6406771B}" srcOrd="0" destOrd="0" presId="urn:microsoft.com/office/officeart/2005/8/layout/lProcess2"/>
    <dgm:cxn modelId="{26FD1E40-895F-42B6-A51F-B52A75A77BC3}" type="presParOf" srcId="{5B8555E1-4E53-4802-A642-9ABB6406771B}" destId="{91F8F5EB-A1E8-4616-AF60-0CF290F4EC0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8483-1466-48B4-A3FF-FD8A46CFCF18}">
      <dsp:nvSpPr>
        <dsp:cNvPr id="0" name=""/>
        <dsp:cNvSpPr/>
      </dsp:nvSpPr>
      <dsp:spPr>
        <a:xfrm>
          <a:off x="0" y="0"/>
          <a:ext cx="5584645" cy="6692899"/>
        </a:xfrm>
        <a:prstGeom prst="roundRect">
          <a:avLst>
            <a:gd name="adj" fmla="val 10000"/>
          </a:avLst>
        </a:prstGeom>
        <a:solidFill>
          <a:schemeClr val="bg1"/>
        </a:solidFill>
        <a:ln>
          <a:solidFill>
            <a:schemeClr val="bg1">
              <a:lumMod val="85000"/>
            </a:schemeClr>
          </a:solid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endParaRPr lang="pl-PL" sz="3600" b="1" kern="1200"/>
        </a:p>
        <a:p>
          <a:pPr marL="0" lvl="0" indent="0" algn="ctr" defTabSz="1600200">
            <a:lnSpc>
              <a:spcPct val="90000"/>
            </a:lnSpc>
            <a:spcBef>
              <a:spcPct val="0"/>
            </a:spcBef>
            <a:spcAft>
              <a:spcPct val="35000"/>
            </a:spcAft>
            <a:buNone/>
          </a:pPr>
          <a:endParaRPr lang="pl-PL" sz="3600" b="1" kern="1200"/>
        </a:p>
        <a:p>
          <a:pPr marL="0" lvl="0" indent="0" algn="ctr" defTabSz="1600200">
            <a:lnSpc>
              <a:spcPct val="90000"/>
            </a:lnSpc>
            <a:spcBef>
              <a:spcPct val="0"/>
            </a:spcBef>
            <a:spcAft>
              <a:spcPct val="35000"/>
            </a:spcAft>
            <a:buNone/>
          </a:pPr>
          <a:r>
            <a:rPr lang="pl-PL" sz="3600" b="1" kern="1200"/>
            <a:t>ENVIROMENTAL</a:t>
          </a:r>
        </a:p>
      </dsp:txBody>
      <dsp:txXfrm>
        <a:off x="0" y="0"/>
        <a:ext cx="5584645" cy="2007869"/>
      </dsp:txXfrm>
    </dsp:sp>
    <dsp:sp modelId="{779D063F-48CD-436F-8E28-BB0353728821}">
      <dsp:nvSpPr>
        <dsp:cNvPr id="0" name=""/>
        <dsp:cNvSpPr/>
      </dsp:nvSpPr>
      <dsp:spPr>
        <a:xfrm>
          <a:off x="560612" y="2008441"/>
          <a:ext cx="4467716" cy="1314886"/>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pl-PL" sz="1600" b="1" kern="1200">
              <a:solidFill>
                <a:schemeClr val="tx1"/>
              </a:solidFill>
            </a:rPr>
            <a:t>E1 – ZMIANA KLIMATU</a:t>
          </a:r>
        </a:p>
        <a:p>
          <a:pPr marL="0" lvl="0" indent="0" algn="ctr" defTabSz="711200">
            <a:lnSpc>
              <a:spcPct val="90000"/>
            </a:lnSpc>
            <a:spcBef>
              <a:spcPct val="0"/>
            </a:spcBef>
            <a:spcAft>
              <a:spcPct val="35000"/>
            </a:spcAft>
            <a:buNone/>
          </a:pPr>
          <a:r>
            <a:rPr lang="pl-PL" sz="1600" b="0" kern="1200">
              <a:solidFill>
                <a:schemeClr val="tx1"/>
              </a:solidFill>
            </a:rPr>
            <a:t>Przystosowanie się do zmiany klimatu</a:t>
          </a:r>
        </a:p>
        <a:p>
          <a:pPr marL="0" lvl="0" indent="0" algn="ctr" defTabSz="711200">
            <a:lnSpc>
              <a:spcPct val="90000"/>
            </a:lnSpc>
            <a:spcBef>
              <a:spcPct val="0"/>
            </a:spcBef>
            <a:spcAft>
              <a:spcPct val="35000"/>
            </a:spcAft>
            <a:buNone/>
          </a:pPr>
          <a:r>
            <a:rPr lang="pl-PL" sz="1600" b="0" kern="1200">
              <a:solidFill>
                <a:schemeClr val="tx1"/>
              </a:solidFill>
            </a:rPr>
            <a:t>Łagodzenie zmiany klimatu</a:t>
          </a:r>
        </a:p>
        <a:p>
          <a:pPr marL="0" lvl="0" indent="0" algn="ctr" defTabSz="711200">
            <a:lnSpc>
              <a:spcPct val="90000"/>
            </a:lnSpc>
            <a:spcBef>
              <a:spcPct val="0"/>
            </a:spcBef>
            <a:spcAft>
              <a:spcPct val="35000"/>
            </a:spcAft>
            <a:buNone/>
          </a:pPr>
          <a:r>
            <a:rPr lang="pl-PL" sz="1600" b="0" kern="1200">
              <a:solidFill>
                <a:schemeClr val="tx1"/>
              </a:solidFill>
            </a:rPr>
            <a:t>Energia</a:t>
          </a:r>
        </a:p>
      </dsp:txBody>
      <dsp:txXfrm>
        <a:off x="599124" y="2046953"/>
        <a:ext cx="4390692" cy="1237862"/>
      </dsp:txXfrm>
    </dsp:sp>
    <dsp:sp modelId="{F656A913-B78C-48EF-B835-C2E87EDAB152}">
      <dsp:nvSpPr>
        <dsp:cNvPr id="0" name=""/>
        <dsp:cNvSpPr/>
      </dsp:nvSpPr>
      <dsp:spPr>
        <a:xfrm>
          <a:off x="560612" y="3525618"/>
          <a:ext cx="4467716" cy="1314886"/>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pl-PL" sz="1600" b="1" kern="1200">
              <a:solidFill>
                <a:schemeClr val="tx1"/>
              </a:solidFill>
            </a:rPr>
            <a:t>E3 – WODA I ZASOBY MORSKIE</a:t>
          </a:r>
        </a:p>
        <a:p>
          <a:pPr marL="0" lvl="0" indent="0" algn="ctr" defTabSz="711200">
            <a:lnSpc>
              <a:spcPct val="90000"/>
            </a:lnSpc>
            <a:spcBef>
              <a:spcPct val="0"/>
            </a:spcBef>
            <a:spcAft>
              <a:spcPct val="35000"/>
            </a:spcAft>
            <a:buNone/>
          </a:pPr>
          <a:r>
            <a:rPr lang="pl-PL" sz="1600" kern="1200">
              <a:solidFill>
                <a:schemeClr val="tx1"/>
              </a:solidFill>
            </a:rPr>
            <a:t>Zużycie wody</a:t>
          </a:r>
        </a:p>
      </dsp:txBody>
      <dsp:txXfrm>
        <a:off x="599124" y="3564130"/>
        <a:ext cx="4390692" cy="1237862"/>
      </dsp:txXfrm>
    </dsp:sp>
    <dsp:sp modelId="{5FEC25EB-CD4D-4815-BD76-571BB3FE53A0}">
      <dsp:nvSpPr>
        <dsp:cNvPr id="0" name=""/>
        <dsp:cNvSpPr/>
      </dsp:nvSpPr>
      <dsp:spPr>
        <a:xfrm>
          <a:off x="560612" y="5042795"/>
          <a:ext cx="4467716" cy="1314886"/>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pl-PL" sz="1600" b="1" kern="1200">
              <a:solidFill>
                <a:schemeClr val="tx1"/>
              </a:solidFill>
            </a:rPr>
            <a:t>E5 – GOSPODARKA OBIEGU ZAMKNIETEGO</a:t>
          </a:r>
          <a:br>
            <a:rPr lang="pl-PL" sz="1600" kern="1200">
              <a:solidFill>
                <a:schemeClr val="tx1"/>
              </a:solidFill>
            </a:rPr>
          </a:br>
          <a:r>
            <a:rPr lang="pl-PL" sz="1600" kern="1200">
              <a:solidFill>
                <a:schemeClr val="tx1"/>
              </a:solidFill>
            </a:rPr>
            <a:t>Odpady</a:t>
          </a:r>
        </a:p>
      </dsp:txBody>
      <dsp:txXfrm>
        <a:off x="599124" y="5081307"/>
        <a:ext cx="4390692" cy="1237862"/>
      </dsp:txXfrm>
    </dsp:sp>
    <dsp:sp modelId="{9FD2532A-8504-4BDC-A718-29387CC75ECB}">
      <dsp:nvSpPr>
        <dsp:cNvPr id="0" name=""/>
        <dsp:cNvSpPr/>
      </dsp:nvSpPr>
      <dsp:spPr>
        <a:xfrm>
          <a:off x="6005642" y="0"/>
          <a:ext cx="5584645" cy="669289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br>
            <a:rPr lang="pl-PL" sz="5600" kern="1200"/>
          </a:br>
          <a:br>
            <a:rPr lang="pl-PL" sz="5600" kern="1200"/>
          </a:br>
          <a:r>
            <a:rPr lang="pl-PL" sz="3600" b="1" kern="1200"/>
            <a:t>SOCIAL</a:t>
          </a:r>
        </a:p>
      </dsp:txBody>
      <dsp:txXfrm>
        <a:off x="6005642" y="0"/>
        <a:ext cx="5584645" cy="2007869"/>
      </dsp:txXfrm>
    </dsp:sp>
    <dsp:sp modelId="{8A00EC31-201C-4BB6-8E0C-274D0D1C455C}">
      <dsp:nvSpPr>
        <dsp:cNvPr id="0" name=""/>
        <dsp:cNvSpPr/>
      </dsp:nvSpPr>
      <dsp:spPr>
        <a:xfrm>
          <a:off x="6564106" y="2009830"/>
          <a:ext cx="4467716" cy="201800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pl-PL" sz="1600" b="1" kern="1200">
              <a:solidFill>
                <a:schemeClr val="tx1"/>
              </a:solidFill>
            </a:rPr>
            <a:t>S1 – WŁASNE ZASOBY PRACOWNICZE</a:t>
          </a:r>
          <a:br>
            <a:rPr lang="pl-PL" sz="1600" kern="1200">
              <a:solidFill>
                <a:schemeClr val="tx1"/>
              </a:solidFill>
            </a:rPr>
          </a:br>
          <a:r>
            <a:rPr lang="pl-PL" sz="1600" kern="1200">
              <a:solidFill>
                <a:schemeClr val="tx1"/>
              </a:solidFill>
            </a:rPr>
            <a:t>Bezpieczeństwo i higiena pracy</a:t>
          </a:r>
        </a:p>
      </dsp:txBody>
      <dsp:txXfrm>
        <a:off x="6623211" y="2068935"/>
        <a:ext cx="4349506" cy="1899790"/>
      </dsp:txXfrm>
    </dsp:sp>
    <dsp:sp modelId="{A7C466D3-51E0-4B14-B56A-9DA3FAE71BBA}">
      <dsp:nvSpPr>
        <dsp:cNvPr id="0" name=""/>
        <dsp:cNvSpPr/>
      </dsp:nvSpPr>
      <dsp:spPr>
        <a:xfrm>
          <a:off x="6564106" y="4338292"/>
          <a:ext cx="4467716" cy="2018000"/>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pl-PL" sz="1600" b="1" kern="1200">
              <a:solidFill>
                <a:schemeClr val="tx1"/>
              </a:solidFill>
            </a:rPr>
            <a:t>S2 – PRACPWNICY W ŁAŃCUCHU DOSTAW</a:t>
          </a:r>
          <a:br>
            <a:rPr lang="pl-PL" sz="1600" kern="1200">
              <a:solidFill>
                <a:schemeClr val="tx1"/>
              </a:solidFill>
            </a:rPr>
          </a:br>
          <a:r>
            <a:rPr lang="pl-PL" sz="1600" kern="1200">
              <a:solidFill>
                <a:schemeClr val="tx1"/>
              </a:solidFill>
            </a:rPr>
            <a:t>Praca dzieci</a:t>
          </a:r>
          <a:br>
            <a:rPr lang="pl-PL" sz="1600" kern="1200">
              <a:solidFill>
                <a:schemeClr val="tx1"/>
              </a:solidFill>
            </a:rPr>
          </a:br>
          <a:r>
            <a:rPr lang="pl-PL" sz="1600" kern="1200">
              <a:solidFill>
                <a:schemeClr val="tx1"/>
              </a:solidFill>
            </a:rPr>
            <a:t>Praca przymusowa</a:t>
          </a:r>
        </a:p>
      </dsp:txBody>
      <dsp:txXfrm>
        <a:off x="6623211" y="4397397"/>
        <a:ext cx="4349506" cy="1899790"/>
      </dsp:txXfrm>
    </dsp:sp>
    <dsp:sp modelId="{AA30344E-55B1-4BEB-A35A-228485DC2AB0}">
      <dsp:nvSpPr>
        <dsp:cNvPr id="0" name=""/>
        <dsp:cNvSpPr/>
      </dsp:nvSpPr>
      <dsp:spPr>
        <a:xfrm>
          <a:off x="12009136" y="0"/>
          <a:ext cx="5584645" cy="669289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pl-PL" sz="5600" b="1" kern="1200"/>
            <a:t> </a:t>
          </a:r>
          <a:br>
            <a:rPr lang="pl-PL" sz="5600" kern="1200"/>
          </a:br>
          <a:br>
            <a:rPr lang="pl-PL" sz="5600" kern="1200"/>
          </a:br>
          <a:r>
            <a:rPr lang="pl-PL" sz="3600" b="1" kern="1200"/>
            <a:t>GOVERNANCE</a:t>
          </a:r>
        </a:p>
      </dsp:txBody>
      <dsp:txXfrm>
        <a:off x="12009136" y="0"/>
        <a:ext cx="5584645" cy="2007869"/>
      </dsp:txXfrm>
    </dsp:sp>
    <dsp:sp modelId="{91F8F5EB-A1E8-4616-AF60-0CF290F4EC0D}">
      <dsp:nvSpPr>
        <dsp:cNvPr id="0" name=""/>
        <dsp:cNvSpPr/>
      </dsp:nvSpPr>
      <dsp:spPr>
        <a:xfrm>
          <a:off x="12567600" y="2007869"/>
          <a:ext cx="4467716" cy="4350384"/>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pl-PL" sz="1600" b="1" kern="1200">
              <a:solidFill>
                <a:schemeClr val="tx1"/>
              </a:solidFill>
            </a:rPr>
            <a:t>G1 – PROWADZENIE DZIAŁALNOŚCI GOSPODARCZEJ </a:t>
          </a:r>
          <a:br>
            <a:rPr lang="pl-PL" sz="1600" kern="1200">
              <a:solidFill>
                <a:schemeClr val="tx1"/>
              </a:solidFill>
            </a:rPr>
          </a:br>
          <a:r>
            <a:rPr lang="pl-PL" sz="1600" kern="1200">
              <a:solidFill>
                <a:schemeClr val="tx1"/>
              </a:solidFill>
            </a:rPr>
            <a:t>Kultura korporacyjna</a:t>
          </a:r>
          <a:br>
            <a:rPr lang="pl-PL" sz="1600" kern="1200">
              <a:solidFill>
                <a:schemeClr val="tx1"/>
              </a:solidFill>
            </a:rPr>
          </a:br>
          <a:r>
            <a:rPr lang="pl-PL" sz="1600" kern="1200">
              <a:solidFill>
                <a:schemeClr val="tx1"/>
              </a:solidFill>
            </a:rPr>
            <a:t>Ochrona sygnalistów</a:t>
          </a:r>
          <a:br>
            <a:rPr lang="pl-PL" sz="1600" kern="1200">
              <a:solidFill>
                <a:schemeClr val="tx1"/>
              </a:solidFill>
            </a:rPr>
          </a:br>
          <a:r>
            <a:rPr lang="pl-PL" sz="1600" kern="1200">
              <a:solidFill>
                <a:schemeClr val="tx1"/>
              </a:solidFill>
            </a:rPr>
            <a:t>Korupcja i przekupstwo: zapobieganie oraz wykrywanie, z uwzględnieniem szkoleń.</a:t>
          </a:r>
        </a:p>
      </dsp:txBody>
      <dsp:txXfrm>
        <a:off x="12695018" y="2135287"/>
        <a:ext cx="4212880" cy="409554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0.76516</cdr:x>
      <cdr:y>0.4025</cdr:y>
    </cdr:from>
    <cdr:to>
      <cdr:x>0.8449</cdr:x>
      <cdr:y>0.51405</cdr:y>
    </cdr:to>
    <cdr:pic>
      <cdr:nvPicPr>
        <cdr:cNvPr id="2" name="chart">
          <a:extLst xmlns:a="http://schemas.openxmlformats.org/drawingml/2006/main">
            <a:ext uri="{FF2B5EF4-FFF2-40B4-BE49-F238E27FC236}">
              <a16:creationId xmlns:a16="http://schemas.microsoft.com/office/drawing/2014/main" id="{A6AD478B-21CA-686F-6763-00B358BB9D2B}"/>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1"/>
        <a:srcRect xmlns:a="http://schemas.openxmlformats.org/drawingml/2006/main" l="17619" t="28511" b="18861"/>
        <a:stretch xmlns:a="http://schemas.openxmlformats.org/drawingml/2006/main"/>
      </cdr:blipFill>
      <cdr:spPr>
        <a:xfrm xmlns:a="http://schemas.openxmlformats.org/drawingml/2006/main">
          <a:off x="4288550" y="1468114"/>
          <a:ext cx="446924" cy="406877"/>
        </a:xfrm>
        <a:prstGeom xmlns:a="http://schemas.openxmlformats.org/drawingml/2006/main" prst="rect">
          <a:avLst/>
        </a:prstGeom>
      </cdr:spPr>
    </cdr:pic>
  </cdr:relSizeAnchor>
  <cdr:relSizeAnchor xmlns:cdr="http://schemas.openxmlformats.org/drawingml/2006/chartDrawing">
    <cdr:from>
      <cdr:x>0.68557</cdr:x>
      <cdr:y>0.76536</cdr:y>
    </cdr:from>
    <cdr:to>
      <cdr:x>0.78129</cdr:x>
      <cdr:y>0.82986</cdr:y>
    </cdr:to>
    <cdr:pic>
      <cdr:nvPicPr>
        <cdr:cNvPr id="3" name="chart">
          <a:extLst xmlns:a="http://schemas.openxmlformats.org/drawingml/2006/main">
            <a:ext uri="{FF2B5EF4-FFF2-40B4-BE49-F238E27FC236}">
              <a16:creationId xmlns:a16="http://schemas.microsoft.com/office/drawing/2014/main" id="{F08EA2DF-9CA5-7287-7281-88003C2637B1}"/>
            </a:ext>
          </a:extLst>
        </cdr:cNvPr>
        <cdr:cNvPicPr>
          <a:picLocks xmlns:a="http://schemas.openxmlformats.org/drawingml/2006/main" noChangeAspect="1"/>
        </cdr:cNvPicPr>
      </cdr:nvPicPr>
      <cdr:blipFill rotWithShape="1">
        <a:blip xmlns:a="http://schemas.openxmlformats.org/drawingml/2006/main" xmlns:r="http://schemas.openxmlformats.org/officeDocument/2006/relationships" r:embed="rId2"/>
        <a:srcRect xmlns:a="http://schemas.openxmlformats.org/drawingml/2006/main" t="21059" b="23801"/>
        <a:stretch xmlns:a="http://schemas.openxmlformats.org/drawingml/2006/main"/>
      </cdr:blipFill>
      <cdr:spPr>
        <a:xfrm xmlns:a="http://schemas.openxmlformats.org/drawingml/2006/main">
          <a:off x="3842466" y="2791641"/>
          <a:ext cx="536489" cy="235263"/>
        </a:xfrm>
        <a:prstGeom xmlns:a="http://schemas.openxmlformats.org/drawingml/2006/main" prst="rect">
          <a:avLst/>
        </a:prstGeom>
      </cdr:spPr>
    </cdr:pic>
  </cdr:relSizeAnchor>
  <cdr:relSizeAnchor xmlns:cdr="http://schemas.openxmlformats.org/drawingml/2006/chartDrawing">
    <cdr:from>
      <cdr:x>0.47051</cdr:x>
      <cdr:y>0.87786</cdr:y>
    </cdr:from>
    <cdr:to>
      <cdr:x>0.54665</cdr:x>
      <cdr:y>1</cdr:y>
    </cdr:to>
    <cdr:pic>
      <cdr:nvPicPr>
        <cdr:cNvPr id="4" name="chart">
          <a:extLst xmlns:a="http://schemas.openxmlformats.org/drawingml/2006/main">
            <a:ext uri="{FF2B5EF4-FFF2-40B4-BE49-F238E27FC236}">
              <a16:creationId xmlns:a16="http://schemas.microsoft.com/office/drawing/2014/main" id="{F8355EE2-1450-C260-CE73-4BF5DF09861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2637129" y="3201984"/>
          <a:ext cx="426747" cy="445504"/>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0.12148</cdr:x>
      <cdr:y>0.20455</cdr:y>
    </cdr:from>
    <cdr:to>
      <cdr:x>0.79648</cdr:x>
      <cdr:y>0.20455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49563" y="648000"/>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0.41844</cdr:x>
      <cdr:y>0.13636</cdr:y>
    </cdr:from>
    <cdr:to>
      <cdr:x>0.49952</cdr:x>
      <cdr:y>0.22768</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15297" y="432000"/>
          <a:ext cx="700532" cy="289293"/>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0,9%</a:t>
          </a:r>
          <a:endParaRPr lang="pl-PL" sz="1100" dirty="0"/>
        </a:p>
      </cdr:txBody>
    </cdr:sp>
  </cdr:relSizeAnchor>
  <cdr:relSizeAnchor xmlns:cdr="http://schemas.openxmlformats.org/drawingml/2006/chartDrawing">
    <cdr:from>
      <cdr:x>0.40833</cdr:x>
      <cdr:y>0.29545</cdr:y>
    </cdr:from>
    <cdr:to>
      <cdr:x>0.79167</cdr:x>
      <cdr:y>0.29545</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936000"/>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0.56667</cdr:x>
      <cdr:y>0.25</cdr:y>
    </cdr:from>
    <cdr:to>
      <cdr:x>0.64775</cdr:x>
      <cdr:y>0.30837</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896000" y="792000"/>
          <a:ext cx="700531" cy="184916"/>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-8,7%</a:t>
          </a:r>
        </a:p>
      </cdr:txBody>
    </cdr:sp>
  </cdr:relSizeAnchor>
</c:userShapes>
</file>

<file path=ppt/drawings/drawing11.xml><?xml version="1.0" encoding="utf-8"?>
<c:userShapes xmlns:c="http://schemas.openxmlformats.org/drawingml/2006/chart">
  <cdr:relSizeAnchor xmlns:cdr="http://schemas.openxmlformats.org/drawingml/2006/chartDrawing">
    <cdr:from>
      <cdr:x>0.44963</cdr:x>
      <cdr:y>0.09704</cdr:y>
    </cdr:from>
    <cdr:to>
      <cdr:x>0.57576</cdr:x>
      <cdr:y>0.20108</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593189" y="204950"/>
          <a:ext cx="1007952" cy="2197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12.xml><?xml version="1.0" encoding="utf-8"?>
<c:userShapes xmlns:c="http://schemas.openxmlformats.org/drawingml/2006/chart">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13.xml><?xml version="1.0" encoding="utf-8"?>
<c:userShapes xmlns:c="http://schemas.openxmlformats.org/drawingml/2006/chart">
  <cdr:relSizeAnchor xmlns:cdr="http://schemas.openxmlformats.org/drawingml/2006/chartDrawing">
    <cdr:from>
      <cdr:x>0.17561</cdr:x>
      <cdr:y>0.03691</cdr:y>
    </cdr:from>
    <cdr:to>
      <cdr:x>0.8153</cdr:x>
      <cdr:y>0.03691</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03373" y="182125"/>
          <a:ext cx="5112003"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0.00207</cdr:y>
    </cdr:from>
    <cdr:to>
      <cdr:x>0.54951</cdr:x>
      <cdr:y>0.0661</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1717" y="10214"/>
          <a:ext cx="719658" cy="315911"/>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334,3%</a:t>
          </a:r>
        </a:p>
      </cdr:txBody>
    </cdr:sp>
  </cdr:relSizeAnchor>
  <cdr:relSizeAnchor xmlns:cdr="http://schemas.openxmlformats.org/drawingml/2006/chartDrawing">
    <cdr:from>
      <cdr:x>0.22516</cdr:x>
      <cdr:y>0.69356</cdr:y>
    </cdr:from>
    <cdr:to>
      <cdr:x>0.36932</cdr:x>
      <cdr:y>0.7497</cdr:y>
    </cdr:to>
    <cdr:sp macro="" textlink="">
      <cdr:nvSpPr>
        <cdr:cNvPr id="13" name="TextBox 6">
          <a:extLst xmlns:a="http://schemas.openxmlformats.org/drawingml/2006/main">
            <a:ext uri="{FF2B5EF4-FFF2-40B4-BE49-F238E27FC236}">
              <a16:creationId xmlns:a16="http://schemas.microsoft.com/office/drawing/2014/main" id="{DB9D0120-1702-4258-8434-47503F2AC594}"/>
            </a:ext>
          </a:extLst>
        </cdr:cNvPr>
        <cdr:cNvSpPr txBox="1"/>
      </cdr:nvSpPr>
      <cdr:spPr>
        <a:xfrm xmlns:a="http://schemas.openxmlformats.org/drawingml/2006/main">
          <a:off x="1799375" y="3422125"/>
          <a:ext cx="1152037"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37,0</a:t>
          </a:r>
        </a:p>
      </cdr:txBody>
    </cdr:sp>
  </cdr:relSizeAnchor>
  <cdr:relSizeAnchor xmlns:cdr="http://schemas.openxmlformats.org/drawingml/2006/chartDrawing">
    <cdr:from>
      <cdr:x>0.71169</cdr:x>
      <cdr:y>0.46325</cdr:y>
    </cdr:from>
    <cdr:to>
      <cdr:x>0.85584</cdr:x>
      <cdr:y>0.51939</cdr:y>
    </cdr:to>
    <cdr:sp macro="" textlink="">
      <cdr:nvSpPr>
        <cdr:cNvPr id="14" name="TextBox 6">
          <a:extLst xmlns:a="http://schemas.openxmlformats.org/drawingml/2006/main">
            <a:ext uri="{FF2B5EF4-FFF2-40B4-BE49-F238E27FC236}">
              <a16:creationId xmlns:a16="http://schemas.microsoft.com/office/drawing/2014/main" id="{868AED21-88A5-4A0D-BEA5-E3F7BC5AC41B}"/>
            </a:ext>
          </a:extLst>
        </cdr:cNvPr>
        <cdr:cNvSpPr txBox="1"/>
      </cdr:nvSpPr>
      <cdr:spPr>
        <a:xfrm xmlns:a="http://schemas.openxmlformats.org/drawingml/2006/main">
          <a:off x="5687375" y="2285734"/>
          <a:ext cx="1151956" cy="27700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160,7</a:t>
          </a:r>
        </a:p>
      </cdr:txBody>
    </cdr:sp>
  </cdr:relSizeAnchor>
</c:userShapes>
</file>

<file path=ppt/drawings/drawing14.xml><?xml version="1.0" encoding="utf-8"?>
<c:userShapes xmlns:c="http://schemas.openxmlformats.org/drawingml/2006/chart">
  <cdr:relSizeAnchor xmlns:cdr="http://schemas.openxmlformats.org/drawingml/2006/chartDrawing">
    <cdr:from>
      <cdr:x>0.81666</cdr:x>
      <cdr:y>0.49227</cdr:y>
    </cdr:from>
    <cdr:to>
      <cdr:x>0.90833</cdr:x>
      <cdr:y>0.84782</cdr:y>
    </cdr:to>
    <cdr:sp macro="" textlink="">
      <cdr:nvSpPr>
        <cdr:cNvPr id="3"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7055971" y="2500574"/>
          <a:ext cx="792029" cy="1806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 zm.</a:t>
          </a:r>
        </a:p>
        <a:p xmlns:a="http://schemas.openxmlformats.org/drawingml/2006/main">
          <a:r>
            <a:rPr lang="pl-PL" sz="1200" dirty="0"/>
            <a:t>4Q25/</a:t>
          </a:r>
        </a:p>
        <a:p xmlns:a="http://schemas.openxmlformats.org/drawingml/2006/main">
          <a:r>
            <a:rPr lang="pl-PL" sz="1200" dirty="0"/>
            <a:t>4Q24</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75,4%</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-44,1%</a:t>
          </a:r>
        </a:p>
      </cdr:txBody>
    </cdr:sp>
  </cdr:relSizeAnchor>
  <cdr:relSizeAnchor xmlns:cdr="http://schemas.openxmlformats.org/drawingml/2006/chartDrawing">
    <cdr:from>
      <cdr:x>0.11667</cdr:x>
      <cdr:y>0.0515</cdr:y>
    </cdr:from>
    <cdr:to>
      <cdr:x>0.79167</cdr:x>
      <cdr:y>0.0515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08000" y="254126"/>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0.40459</cdr:x>
      <cdr:y>0.02232</cdr:y>
    </cdr:from>
    <cdr:to>
      <cdr:x>0.4882</cdr:x>
      <cdr:y>0.08628</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495658" y="113378"/>
          <a:ext cx="722427" cy="324890"/>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 16,7%</a:t>
          </a:r>
          <a:endParaRPr lang="pl-PL" sz="1100" dirty="0"/>
        </a:p>
      </cdr:txBody>
    </cdr:sp>
  </cdr:relSizeAnchor>
  <cdr:relSizeAnchor xmlns:cdr="http://schemas.openxmlformats.org/drawingml/2006/chartDrawing">
    <cdr:from>
      <cdr:x>0.72987</cdr:x>
      <cdr:y>0.63907</cdr:y>
    </cdr:from>
    <cdr:to>
      <cdr:x>0.87402</cdr:x>
      <cdr:y>0.69521</cdr:y>
    </cdr:to>
    <cdr:sp macro="" textlink="">
      <cdr:nvSpPr>
        <cdr:cNvPr id="13"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6306085" y="3246268"/>
          <a:ext cx="1245456" cy="2851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14,0</a:t>
          </a:r>
        </a:p>
      </cdr:txBody>
    </cdr:sp>
  </cdr:relSizeAnchor>
  <cdr:relSizeAnchor xmlns:cdr="http://schemas.openxmlformats.org/drawingml/2006/chartDrawing">
    <cdr:from>
      <cdr:x>0.14654</cdr:x>
      <cdr:y>0.61072</cdr:y>
    </cdr:from>
    <cdr:to>
      <cdr:x>0.2907</cdr:x>
      <cdr:y>0.66686</cdr:y>
    </cdr:to>
    <cdr:sp macro="" textlink="">
      <cdr:nvSpPr>
        <cdr:cNvPr id="14"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1266085" y="3102268"/>
          <a:ext cx="1245542" cy="28517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12,0</a:t>
          </a:r>
        </a:p>
      </cdr:txBody>
    </cdr:sp>
  </cdr:relSizeAnchor>
  <cdr:relSizeAnchor xmlns:cdr="http://schemas.openxmlformats.org/drawingml/2006/chartDrawing">
    <cdr:from>
      <cdr:x>0.42793</cdr:x>
      <cdr:y>0.44471</cdr:y>
    </cdr:from>
    <cdr:to>
      <cdr:x>0.57208</cdr:x>
      <cdr:y>0.50085</cdr:y>
    </cdr:to>
    <cdr:sp macro="" textlink="">
      <cdr:nvSpPr>
        <cdr:cNvPr id="15"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3697272" y="2258978"/>
          <a:ext cx="1245456" cy="28517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48,1</a:t>
          </a:r>
        </a:p>
      </cdr:txBody>
    </cdr:sp>
  </cdr:relSizeAnchor>
  <cdr:relSizeAnchor xmlns:cdr="http://schemas.openxmlformats.org/drawingml/2006/chartDrawing">
    <cdr:from>
      <cdr:x>0.40833</cdr:x>
      <cdr:y>0.10987</cdr:y>
    </cdr:from>
    <cdr:to>
      <cdr:x>0.79167</cdr:x>
      <cdr:y>0.10987</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542126"/>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0.575</cdr:x>
      <cdr:y>0.08069</cdr:y>
    </cdr:from>
    <cdr:to>
      <cdr:x>0.66667</cdr:x>
      <cdr:y>0.13906</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968000" y="398127"/>
          <a:ext cx="792000" cy="288000"/>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-70,9%</a:t>
          </a:r>
        </a:p>
      </cdr:txBody>
    </cdr:sp>
  </cdr:relSizeAnchor>
  <cdr:relSizeAnchor xmlns:cdr="http://schemas.openxmlformats.org/drawingml/2006/chartDrawing">
    <cdr:from>
      <cdr:x>0.90064</cdr:x>
      <cdr:y>0.49733</cdr:y>
    </cdr:from>
    <cdr:to>
      <cdr:x>0.9923</cdr:x>
      <cdr:y>0.85288</cdr:y>
    </cdr:to>
    <cdr:sp macro="" textlink="">
      <cdr:nvSpPr>
        <cdr:cNvPr id="18" name="TextBox 6">
          <a:extLst xmlns:a="http://schemas.openxmlformats.org/drawingml/2006/main">
            <a:ext uri="{FF2B5EF4-FFF2-40B4-BE49-F238E27FC236}">
              <a16:creationId xmlns:a16="http://schemas.microsoft.com/office/drawing/2014/main" id="{FD554B8C-5D72-42AC-901B-24C032DD1607}"/>
            </a:ext>
          </a:extLst>
        </cdr:cNvPr>
        <cdr:cNvSpPr txBox="1"/>
      </cdr:nvSpPr>
      <cdr:spPr>
        <a:xfrm xmlns:a="http://schemas.openxmlformats.org/drawingml/2006/main">
          <a:off x="7781489" y="2526268"/>
          <a:ext cx="791942" cy="180608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 zm.</a:t>
          </a:r>
        </a:p>
        <a:p xmlns:a="http://schemas.openxmlformats.org/drawingml/2006/main">
          <a:r>
            <a:rPr lang="pl-PL" sz="1200" dirty="0"/>
            <a:t>4Q25/</a:t>
          </a:r>
        </a:p>
        <a:p xmlns:a="http://schemas.openxmlformats.org/drawingml/2006/main">
          <a:r>
            <a:rPr lang="pl-PL" sz="1200" dirty="0"/>
            <a:t>3Q25</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-75,3%</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-29,8%</a:t>
          </a:r>
        </a:p>
      </cdr:txBody>
    </cdr:sp>
  </cdr:relSizeAnchor>
</c:userShapes>
</file>

<file path=ppt/drawings/drawing15.xml><?xml version="1.0" encoding="utf-8"?>
<c:userShapes xmlns:c="http://schemas.openxmlformats.org/drawingml/2006/chart">
  <cdr:relSizeAnchor xmlns:cdr="http://schemas.openxmlformats.org/drawingml/2006/chartDrawing">
    <cdr:from>
      <cdr:x>0.17909</cdr:x>
      <cdr:y>0.11333</cdr:y>
    </cdr:from>
    <cdr:to>
      <cdr:x>0.82091</cdr:x>
      <cdr:y>0.11333</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29457" y="612000"/>
          <a:ext cx="512294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0.08217</cdr:y>
    </cdr:from>
    <cdr:to>
      <cdr:x>0.54054</cdr:x>
      <cdr:y>0.14054</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67342" y="443727"/>
          <a:ext cx="647169" cy="315198"/>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-14,8%</a:t>
          </a:r>
        </a:p>
      </cdr:txBody>
    </cdr:sp>
  </cdr:relSizeAnchor>
  <cdr:relSizeAnchor xmlns:cdr="http://schemas.openxmlformats.org/drawingml/2006/chartDrawing">
    <cdr:from>
      <cdr:x>0.22677</cdr:x>
      <cdr:y>0.31691</cdr:y>
    </cdr:from>
    <cdr:to>
      <cdr:x>0.37093</cdr:x>
      <cdr:y>0.36821</cdr:y>
    </cdr:to>
    <cdr:sp macro="" textlink="">
      <cdr:nvSpPr>
        <cdr:cNvPr id="13" name="TextBox 6">
          <a:extLst xmlns:a="http://schemas.openxmlformats.org/drawingml/2006/main">
            <a:ext uri="{FF2B5EF4-FFF2-40B4-BE49-F238E27FC236}">
              <a16:creationId xmlns:a16="http://schemas.microsoft.com/office/drawing/2014/main" id="{DB9D0120-1702-4258-8434-47503F2AC594}"/>
            </a:ext>
          </a:extLst>
        </cdr:cNvPr>
        <cdr:cNvSpPr txBox="1"/>
      </cdr:nvSpPr>
      <cdr:spPr>
        <a:xfrm xmlns:a="http://schemas.openxmlformats.org/drawingml/2006/main">
          <a:off x="1810080" y="1711325"/>
          <a:ext cx="1150664" cy="2770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23,7</a:t>
          </a:r>
        </a:p>
      </cdr:txBody>
    </cdr:sp>
  </cdr:relSizeAnchor>
  <cdr:relSizeAnchor xmlns:cdr="http://schemas.openxmlformats.org/drawingml/2006/chartDrawing">
    <cdr:from>
      <cdr:x>0.70486</cdr:x>
      <cdr:y>0.36821</cdr:y>
    </cdr:from>
    <cdr:to>
      <cdr:x>0.84901</cdr:x>
      <cdr:y>0.41951</cdr:y>
    </cdr:to>
    <cdr:sp macro="" textlink="">
      <cdr:nvSpPr>
        <cdr:cNvPr id="14" name="TextBox 6">
          <a:extLst xmlns:a="http://schemas.openxmlformats.org/drawingml/2006/main">
            <a:ext uri="{FF2B5EF4-FFF2-40B4-BE49-F238E27FC236}">
              <a16:creationId xmlns:a16="http://schemas.microsoft.com/office/drawing/2014/main" id="{868AED21-88A5-4A0D-BEA5-E3F7BC5AC41B}"/>
            </a:ext>
          </a:extLst>
        </cdr:cNvPr>
        <cdr:cNvSpPr txBox="1"/>
      </cdr:nvSpPr>
      <cdr:spPr>
        <a:xfrm xmlns:a="http://schemas.openxmlformats.org/drawingml/2006/main">
          <a:off x="5626080" y="1988345"/>
          <a:ext cx="1150585" cy="27702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20,2</a:t>
          </a:r>
        </a:p>
      </cdr:txBody>
    </cdr:sp>
  </cdr:relSizeAnchor>
</c:userShapes>
</file>

<file path=ppt/drawings/drawing16.xml><?xml version="1.0" encoding="utf-8"?>
<c:userShapes xmlns:c="http://schemas.openxmlformats.org/drawingml/2006/chart">
  <cdr:relSizeAnchor xmlns:cdr="http://schemas.openxmlformats.org/drawingml/2006/chartDrawing">
    <cdr:from>
      <cdr:x>0.80833</cdr:x>
      <cdr:y>0.41631</cdr:y>
    </cdr:from>
    <cdr:to>
      <cdr:x>0.9</cdr:x>
      <cdr:y>0.77186</cdr:y>
    </cdr:to>
    <cdr:sp macro="" textlink="">
      <cdr:nvSpPr>
        <cdr:cNvPr id="3"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6984000" y="2054126"/>
          <a:ext cx="792000" cy="17543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 zm.</a:t>
          </a:r>
        </a:p>
        <a:p xmlns:a="http://schemas.openxmlformats.org/drawingml/2006/main">
          <a:r>
            <a:rPr lang="pl-PL" sz="1200" dirty="0"/>
            <a:t>4Q25/</a:t>
          </a:r>
        </a:p>
        <a:p xmlns:a="http://schemas.openxmlformats.org/drawingml/2006/main">
          <a:r>
            <a:rPr lang="pl-PL" sz="1200" dirty="0"/>
            <a:t>4Q24</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4,5%</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-56,0%</a:t>
          </a:r>
        </a:p>
      </cdr:txBody>
    </cdr:sp>
  </cdr:relSizeAnchor>
  <cdr:relSizeAnchor xmlns:cdr="http://schemas.openxmlformats.org/drawingml/2006/chartDrawing">
    <cdr:from>
      <cdr:x>0.11667</cdr:x>
      <cdr:y>0.0515</cdr:y>
    </cdr:from>
    <cdr:to>
      <cdr:x>0.79167</cdr:x>
      <cdr:y>0.0515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08000" y="254126"/>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0.425</cdr:x>
      <cdr:y>0.02232</cdr:y>
    </cdr:from>
    <cdr:to>
      <cdr:x>0.5</cdr:x>
      <cdr:y>0.08069</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2000" y="110126"/>
          <a:ext cx="648000" cy="288000"/>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-37,5%</a:t>
          </a:r>
          <a:endParaRPr lang="pl-PL" sz="1100" dirty="0"/>
        </a:p>
      </cdr:txBody>
    </cdr:sp>
  </cdr:relSizeAnchor>
  <cdr:relSizeAnchor xmlns:cdr="http://schemas.openxmlformats.org/drawingml/2006/chartDrawing">
    <cdr:from>
      <cdr:x>0.71667</cdr:x>
      <cdr:y>0.56223</cdr:y>
    </cdr:from>
    <cdr:to>
      <cdr:x>0.86082</cdr:x>
      <cdr:y>0.61837</cdr:y>
    </cdr:to>
    <cdr:sp macro="" textlink="">
      <cdr:nvSpPr>
        <cdr:cNvPr id="13"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6192000" y="2774126"/>
          <a:ext cx="1245456"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4,5</a:t>
          </a:r>
        </a:p>
      </cdr:txBody>
    </cdr:sp>
  </cdr:relSizeAnchor>
  <cdr:relSizeAnchor xmlns:cdr="http://schemas.openxmlformats.org/drawingml/2006/chartDrawing">
    <cdr:from>
      <cdr:x>0.14167</cdr:x>
      <cdr:y>0.43202</cdr:y>
    </cdr:from>
    <cdr:to>
      <cdr:x>0.28583</cdr:x>
      <cdr:y>0.48816</cdr:y>
    </cdr:to>
    <cdr:sp macro="" textlink="">
      <cdr:nvSpPr>
        <cdr:cNvPr id="14"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1224000" y="2131624"/>
          <a:ext cx="1245543"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7,2</a:t>
          </a:r>
        </a:p>
      </cdr:txBody>
    </cdr:sp>
  </cdr:relSizeAnchor>
  <cdr:relSizeAnchor xmlns:cdr="http://schemas.openxmlformats.org/drawingml/2006/chartDrawing">
    <cdr:from>
      <cdr:x>0.42793</cdr:x>
      <cdr:y>0.53903</cdr:y>
    </cdr:from>
    <cdr:to>
      <cdr:x>0.57208</cdr:x>
      <cdr:y>0.59517</cdr:y>
    </cdr:to>
    <cdr:sp macro="" textlink="">
      <cdr:nvSpPr>
        <cdr:cNvPr id="15"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3697272" y="2659657"/>
          <a:ext cx="1245456" cy="27700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4,8</a:t>
          </a:r>
        </a:p>
      </cdr:txBody>
    </cdr:sp>
  </cdr:relSizeAnchor>
  <cdr:relSizeAnchor xmlns:cdr="http://schemas.openxmlformats.org/drawingml/2006/chartDrawing">
    <cdr:from>
      <cdr:x>0.40833</cdr:x>
      <cdr:y>0.10987</cdr:y>
    </cdr:from>
    <cdr:to>
      <cdr:x>0.79167</cdr:x>
      <cdr:y>0.10987</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542126"/>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0.575</cdr:x>
      <cdr:y>0.08069</cdr:y>
    </cdr:from>
    <cdr:to>
      <cdr:x>0.65</cdr:x>
      <cdr:y>0.13421</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968000" y="398127"/>
          <a:ext cx="648000" cy="264065"/>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-6,3%</a:t>
          </a:r>
        </a:p>
      </cdr:txBody>
    </cdr:sp>
  </cdr:relSizeAnchor>
  <cdr:relSizeAnchor xmlns:cdr="http://schemas.openxmlformats.org/drawingml/2006/chartDrawing">
    <cdr:from>
      <cdr:x>0.90409</cdr:x>
      <cdr:y>0.41631</cdr:y>
    </cdr:from>
    <cdr:to>
      <cdr:x>0.99576</cdr:x>
      <cdr:y>0.77186</cdr:y>
    </cdr:to>
    <cdr:sp macro="" textlink="">
      <cdr:nvSpPr>
        <cdr:cNvPr id="18" name="TextBox 6">
          <a:extLst xmlns:a="http://schemas.openxmlformats.org/drawingml/2006/main">
            <a:ext uri="{FF2B5EF4-FFF2-40B4-BE49-F238E27FC236}">
              <a16:creationId xmlns:a16="http://schemas.microsoft.com/office/drawing/2014/main" id="{FD554B8C-5D72-42AC-901B-24C032DD1607}"/>
            </a:ext>
          </a:extLst>
        </cdr:cNvPr>
        <cdr:cNvSpPr txBox="1"/>
      </cdr:nvSpPr>
      <cdr:spPr>
        <a:xfrm xmlns:a="http://schemas.openxmlformats.org/drawingml/2006/main">
          <a:off x="7811375" y="2054126"/>
          <a:ext cx="792000" cy="17543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 zm.</a:t>
          </a:r>
        </a:p>
        <a:p xmlns:a="http://schemas.openxmlformats.org/drawingml/2006/main">
          <a:r>
            <a:rPr lang="pl-PL" sz="1200" dirty="0"/>
            <a:t>4Q25/</a:t>
          </a:r>
        </a:p>
        <a:p xmlns:a="http://schemas.openxmlformats.org/drawingml/2006/main">
          <a:r>
            <a:rPr lang="pl-PL" sz="1200" dirty="0"/>
            <a:t>3Q25</a:t>
          </a:r>
        </a:p>
        <a:p xmlns:a="http://schemas.openxmlformats.org/drawingml/2006/main">
          <a:endParaRPr lang="pl-PL" sz="1200" dirty="0"/>
        </a:p>
        <a:p xmlns:a="http://schemas.openxmlformats.org/drawingml/2006/main">
          <a:endParaRPr lang="pl-PL" sz="1200" dirty="0"/>
        </a:p>
        <a:p xmlns:a="http://schemas.openxmlformats.org/drawingml/2006/main">
          <a:r>
            <a:rPr lang="pl-PL" sz="1200"/>
            <a:t>0,0</a:t>
          </a:r>
          <a:r>
            <a:rPr lang="pl-PL" sz="1200" dirty="0"/>
            <a:t>%</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-12,0%</a:t>
          </a:r>
        </a:p>
      </cdr:txBody>
    </cdr:sp>
  </cdr:relSizeAnchor>
</c:userShapes>
</file>

<file path=ppt/drawings/drawing17.xml><?xml version="1.0" encoding="utf-8"?>
<c:userShapes xmlns:c="http://schemas.openxmlformats.org/drawingml/2006/chart">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18.xml><?xml version="1.0" encoding="utf-8"?>
<c:userShapes xmlns:c="http://schemas.openxmlformats.org/drawingml/2006/chart">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19.xml><?xml version="1.0" encoding="utf-8"?>
<c:userShapes xmlns:c="http://schemas.openxmlformats.org/drawingml/2006/chart">
  <cdr:relSizeAnchor xmlns:cdr="http://schemas.openxmlformats.org/drawingml/2006/chartDrawing">
    <cdr:from>
      <cdr:x>0.17561</cdr:x>
      <cdr:y>0.03691</cdr:y>
    </cdr:from>
    <cdr:to>
      <cdr:x>0.8153</cdr:x>
      <cdr:y>0.03691</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03373" y="182125"/>
          <a:ext cx="5112003"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0.00207</cdr:y>
    </cdr:from>
    <cdr:to>
      <cdr:x>0.55852</cdr:x>
      <cdr:y>0.06244</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1717" y="8425"/>
          <a:ext cx="791658" cy="245700"/>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120,8%</a:t>
          </a:r>
        </a:p>
      </cdr:txBody>
    </cdr:sp>
  </cdr:relSizeAnchor>
</c:userShapes>
</file>

<file path=ppt/drawings/drawing2.xml><?xml version="1.0" encoding="utf-8"?>
<c:userShapes xmlns:c="http://schemas.openxmlformats.org/drawingml/2006/chart">
  <cdr:relSizeAnchor xmlns:cdr="http://schemas.openxmlformats.org/drawingml/2006/chartDrawing">
    <cdr:from>
      <cdr:x>0.3169</cdr:x>
      <cdr:y>0.61934</cdr:y>
    </cdr:from>
    <cdr:to>
      <cdr:x>0.63923</cdr:x>
      <cdr:y>0.64683</cdr:y>
    </cdr:to>
    <cdr:cxnSp macro="">
      <cdr:nvCxnSpPr>
        <cdr:cNvPr id="2" name="Łącznik prosty ze strzałką 24">
          <a:extLst xmlns:a="http://schemas.openxmlformats.org/drawingml/2006/main">
            <a:ext uri="{FF2B5EF4-FFF2-40B4-BE49-F238E27FC236}">
              <a16:creationId xmlns:a16="http://schemas.microsoft.com/office/drawing/2014/main" id="{362B1FD3-319E-3029-C31D-852BCD09700F}"/>
            </a:ext>
          </a:extLst>
        </cdr:cNvPr>
        <cdr:cNvCxnSpPr>
          <a:cxnSpLocks xmlns:a="http://schemas.openxmlformats.org/drawingml/2006/main"/>
        </cdr:cNvCxnSpPr>
      </cdr:nvCxnSpPr>
      <cdr:spPr>
        <a:xfrm xmlns:a="http://schemas.openxmlformats.org/drawingml/2006/main">
          <a:off x="1751344" y="3633428"/>
          <a:ext cx="1781353" cy="161275"/>
        </a:xfrm>
        <a:prstGeom xmlns:a="http://schemas.openxmlformats.org/drawingml/2006/main" prst="straightConnector1">
          <a:avLst/>
        </a:prstGeom>
        <a:ln xmlns:a="http://schemas.openxmlformats.org/drawingml/2006/main">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0.xml><?xml version="1.0" encoding="utf-8"?>
<c:userShapes xmlns:c="http://schemas.openxmlformats.org/drawingml/2006/chart">
  <cdr:relSizeAnchor xmlns:cdr="http://schemas.openxmlformats.org/drawingml/2006/chartDrawing">
    <cdr:from>
      <cdr:x>0.11667</cdr:x>
      <cdr:y>0.0515</cdr:y>
    </cdr:from>
    <cdr:to>
      <cdr:x>0.79167</cdr:x>
      <cdr:y>0.0515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08000" y="254126"/>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0.40853</cdr:x>
      <cdr:y>0.02232</cdr:y>
    </cdr:from>
    <cdr:to>
      <cdr:x>0.5002</cdr:x>
      <cdr:y>0.08069</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529700" y="110126"/>
          <a:ext cx="792000" cy="288000"/>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-196,7%</a:t>
          </a:r>
          <a:endParaRPr lang="pl-PL" sz="1100" dirty="0"/>
        </a:p>
      </cdr:txBody>
    </cdr:sp>
  </cdr:relSizeAnchor>
  <cdr:relSizeAnchor xmlns:cdr="http://schemas.openxmlformats.org/drawingml/2006/chartDrawing">
    <cdr:from>
      <cdr:x>0.40833</cdr:x>
      <cdr:y>0.10987</cdr:y>
    </cdr:from>
    <cdr:to>
      <cdr:x>0.79167</cdr:x>
      <cdr:y>0.10987</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542126"/>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0.575</cdr:x>
      <cdr:y>0.08069</cdr:y>
    </cdr:from>
    <cdr:to>
      <cdr:x>0.66667</cdr:x>
      <cdr:y>0.13906</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968000" y="398127"/>
          <a:ext cx="792000" cy="287999"/>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-106,6%</a:t>
          </a:r>
        </a:p>
      </cdr:txBody>
    </cdr:sp>
  </cdr:relSizeAnchor>
</c:userShapes>
</file>

<file path=ppt/drawings/drawing21.xml><?xml version="1.0" encoding="utf-8"?>
<c:userShapes xmlns:c="http://schemas.openxmlformats.org/drawingml/2006/chart">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22.xml><?xml version="1.0" encoding="utf-8"?>
<c:userShapes xmlns:c="http://schemas.openxmlformats.org/drawingml/2006/chart">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23.xml><?xml version="1.0" encoding="utf-8"?>
<c:userShapes xmlns:c="http://schemas.openxmlformats.org/drawingml/2006/chart">
  <cdr:relSizeAnchor xmlns:cdr="http://schemas.openxmlformats.org/drawingml/2006/chartDrawing">
    <cdr:from>
      <cdr:x>0.17561</cdr:x>
      <cdr:y>0.03691</cdr:y>
    </cdr:from>
    <cdr:to>
      <cdr:x>0.8153</cdr:x>
      <cdr:y>0.03691</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03373" y="182125"/>
          <a:ext cx="5112003"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0.00207</cdr:y>
    </cdr:from>
    <cdr:to>
      <cdr:x>0.54951</cdr:x>
      <cdr:y>0.06244</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1717" y="8425"/>
          <a:ext cx="719658" cy="245700"/>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60,7%</a:t>
          </a:r>
        </a:p>
      </cdr:txBody>
    </cdr:sp>
  </cdr:relSizeAnchor>
</c:userShapes>
</file>

<file path=ppt/drawings/drawing24.xml><?xml version="1.0" encoding="utf-8"?>
<c:userShapes xmlns:c="http://schemas.openxmlformats.org/drawingml/2006/chart">
  <cdr:relSizeAnchor xmlns:cdr="http://schemas.openxmlformats.org/drawingml/2006/chartDrawing">
    <cdr:from>
      <cdr:x>0.11667</cdr:x>
      <cdr:y>0.0515</cdr:y>
    </cdr:from>
    <cdr:to>
      <cdr:x>0.79167</cdr:x>
      <cdr:y>0.0515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08000" y="254126"/>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0.40853</cdr:x>
      <cdr:y>0.02232</cdr:y>
    </cdr:from>
    <cdr:to>
      <cdr:x>0.5002</cdr:x>
      <cdr:y>0.08069</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529700" y="110126"/>
          <a:ext cx="792000" cy="288000"/>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-81,8%</a:t>
          </a:r>
          <a:endParaRPr lang="pl-PL" sz="1100" dirty="0"/>
        </a:p>
      </cdr:txBody>
    </cdr:sp>
  </cdr:relSizeAnchor>
  <cdr:relSizeAnchor xmlns:cdr="http://schemas.openxmlformats.org/drawingml/2006/chartDrawing">
    <cdr:from>
      <cdr:x>0.40833</cdr:x>
      <cdr:y>0.10987</cdr:y>
    </cdr:from>
    <cdr:to>
      <cdr:x>0.79167</cdr:x>
      <cdr:y>0.10987</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542126"/>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0.575</cdr:x>
      <cdr:y>0.08069</cdr:y>
    </cdr:from>
    <cdr:to>
      <cdr:x>0.66667</cdr:x>
      <cdr:y>0.13906</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968000" y="398127"/>
          <a:ext cx="792000" cy="287999"/>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-95,6%</a:t>
          </a:r>
        </a:p>
      </cdr:txBody>
    </cdr:sp>
  </cdr:relSizeAnchor>
</c:userShapes>
</file>

<file path=ppt/drawings/drawing3.xml><?xml version="1.0" encoding="utf-8"?>
<c:userShapes xmlns:c="http://schemas.openxmlformats.org/drawingml/2006/chart">
  <cdr:relSizeAnchor xmlns:cdr="http://schemas.openxmlformats.org/drawingml/2006/chartDrawing">
    <cdr:from>
      <cdr:x>0.45041</cdr:x>
      <cdr:y>0.79571</cdr:y>
    </cdr:from>
    <cdr:to>
      <cdr:x>0.59456</cdr:x>
      <cdr:y>0.85185</cdr:y>
    </cdr:to>
    <cdr:sp macro="" textlink="">
      <cdr:nvSpPr>
        <cdr:cNvPr id="2"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3599375" y="3926123"/>
          <a:ext cx="1151957"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-16,1%</a:t>
          </a:r>
        </a:p>
      </cdr:txBody>
    </cdr:sp>
  </cdr:relSizeAnchor>
  <cdr:relSizeAnchor xmlns:cdr="http://schemas.openxmlformats.org/drawingml/2006/chartDrawing">
    <cdr:from>
      <cdr:x>0.83783</cdr:x>
      <cdr:y>0.79571</cdr:y>
    </cdr:from>
    <cdr:to>
      <cdr:x>0.98199</cdr:x>
      <cdr:y>0.85185</cdr:y>
    </cdr:to>
    <cdr:sp macro="" textlink="">
      <cdr:nvSpPr>
        <cdr:cNvPr id="3"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6695375" y="3926125"/>
          <a:ext cx="1152037"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   7,4%</a:t>
          </a:r>
        </a:p>
      </cdr:txBody>
    </cdr:sp>
  </cdr:relSizeAnchor>
  <cdr:relSizeAnchor xmlns:cdr="http://schemas.openxmlformats.org/drawingml/2006/chartDrawing">
    <cdr:from>
      <cdr:x>0.84676</cdr:x>
      <cdr:y>0.59142</cdr:y>
    </cdr:from>
    <cdr:to>
      <cdr:x>0.99091</cdr:x>
      <cdr:y>0.64756</cdr:y>
    </cdr:to>
    <cdr:sp macro="" textlink="">
      <cdr:nvSpPr>
        <cdr:cNvPr id="4"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6766750" y="2918125"/>
          <a:ext cx="11520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92,6%</a:t>
          </a:r>
        </a:p>
      </cdr:txBody>
    </cdr:sp>
  </cdr:relSizeAnchor>
  <cdr:relSizeAnchor xmlns:cdr="http://schemas.openxmlformats.org/drawingml/2006/chartDrawing">
    <cdr:from>
      <cdr:x>0.09903</cdr:x>
      <cdr:y>0.59142</cdr:y>
    </cdr:from>
    <cdr:to>
      <cdr:x>0.24318</cdr:x>
      <cdr:y>0.64756</cdr:y>
    </cdr:to>
    <cdr:sp macro="" textlink="">
      <cdr:nvSpPr>
        <cdr:cNvPr id="5"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791375" y="2918125"/>
          <a:ext cx="11520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89,8%</a:t>
          </a:r>
        </a:p>
      </cdr:txBody>
    </cdr:sp>
  </cdr:relSizeAnchor>
  <cdr:relSizeAnchor xmlns:cdr="http://schemas.openxmlformats.org/drawingml/2006/chartDrawing">
    <cdr:from>
      <cdr:x>0.09903</cdr:x>
      <cdr:y>0.78112</cdr:y>
    </cdr:from>
    <cdr:to>
      <cdr:x>0.24318</cdr:x>
      <cdr:y>0.83726</cdr:y>
    </cdr:to>
    <cdr:sp macro="" textlink="">
      <cdr:nvSpPr>
        <cdr:cNvPr id="8" name="TextBox 6">
          <a:extLst xmlns:a="http://schemas.openxmlformats.org/drawingml/2006/main">
            <a:ext uri="{FF2B5EF4-FFF2-40B4-BE49-F238E27FC236}">
              <a16:creationId xmlns:a16="http://schemas.microsoft.com/office/drawing/2014/main" id="{182E92E7-E5A6-4BA8-8CAB-12241C99FE22}"/>
            </a:ext>
          </a:extLst>
        </cdr:cNvPr>
        <cdr:cNvSpPr txBox="1"/>
      </cdr:nvSpPr>
      <cdr:spPr>
        <a:xfrm xmlns:a="http://schemas.openxmlformats.org/drawingml/2006/main">
          <a:off x="791375" y="3854125"/>
          <a:ext cx="1151957"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10,2%</a:t>
          </a:r>
        </a:p>
      </cdr:txBody>
    </cdr:sp>
  </cdr:relSizeAnchor>
  <cdr:relSizeAnchor xmlns:cdr="http://schemas.openxmlformats.org/drawingml/2006/chartDrawing">
    <cdr:from>
      <cdr:x>0.17561</cdr:x>
      <cdr:y>0.03691</cdr:y>
    </cdr:from>
    <cdr:to>
      <cdr:x>0.8153</cdr:x>
      <cdr:y>0.03691</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03365" y="186026"/>
          <a:ext cx="5112003"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0.00207</cdr:y>
    </cdr:from>
    <cdr:to>
      <cdr:x>0.54054</cdr:x>
      <cdr:y>0.06044</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1716" y="10203"/>
          <a:ext cx="647941" cy="288005"/>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15,7%</a:t>
          </a:r>
        </a:p>
      </cdr:txBody>
    </cdr:sp>
  </cdr:relSizeAnchor>
  <cdr:relSizeAnchor xmlns:cdr="http://schemas.openxmlformats.org/drawingml/2006/chartDrawing">
    <cdr:from>
      <cdr:x>0.21615</cdr:x>
      <cdr:y>0.09625</cdr:y>
    </cdr:from>
    <cdr:to>
      <cdr:x>0.36031</cdr:x>
      <cdr:y>0.15239</cdr:y>
    </cdr:to>
    <cdr:sp macro="" textlink="">
      <cdr:nvSpPr>
        <cdr:cNvPr id="13" name="TextBox 6">
          <a:extLst xmlns:a="http://schemas.openxmlformats.org/drawingml/2006/main">
            <a:ext uri="{FF2B5EF4-FFF2-40B4-BE49-F238E27FC236}">
              <a16:creationId xmlns:a16="http://schemas.microsoft.com/office/drawing/2014/main" id="{DB9D0120-1702-4258-8434-47503F2AC594}"/>
            </a:ext>
          </a:extLst>
        </cdr:cNvPr>
        <cdr:cNvSpPr txBox="1"/>
      </cdr:nvSpPr>
      <cdr:spPr>
        <a:xfrm xmlns:a="http://schemas.openxmlformats.org/drawingml/2006/main">
          <a:off x="1727375" y="485116"/>
          <a:ext cx="1152036" cy="2829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2 518,8</a:t>
          </a:r>
        </a:p>
      </cdr:txBody>
    </cdr:sp>
  </cdr:relSizeAnchor>
  <cdr:relSizeAnchor xmlns:cdr="http://schemas.openxmlformats.org/drawingml/2006/chartDrawing">
    <cdr:from>
      <cdr:x>0.69367</cdr:x>
      <cdr:y>0.09625</cdr:y>
    </cdr:from>
    <cdr:to>
      <cdr:x>0.83782</cdr:x>
      <cdr:y>0.15239</cdr:y>
    </cdr:to>
    <cdr:sp macro="" textlink="">
      <cdr:nvSpPr>
        <cdr:cNvPr id="14" name="TextBox 6">
          <a:extLst xmlns:a="http://schemas.openxmlformats.org/drawingml/2006/main">
            <a:ext uri="{FF2B5EF4-FFF2-40B4-BE49-F238E27FC236}">
              <a16:creationId xmlns:a16="http://schemas.microsoft.com/office/drawing/2014/main" id="{868AED21-88A5-4A0D-BEA5-E3F7BC5AC41B}"/>
            </a:ext>
          </a:extLst>
        </cdr:cNvPr>
        <cdr:cNvSpPr txBox="1"/>
      </cdr:nvSpPr>
      <cdr:spPr>
        <a:xfrm xmlns:a="http://schemas.openxmlformats.org/drawingml/2006/main">
          <a:off x="5543375" y="485116"/>
          <a:ext cx="1151957" cy="28294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2 914,8</a:t>
          </a:r>
        </a:p>
      </cdr:txBody>
    </cdr:sp>
  </cdr:relSizeAnchor>
</c:userShapes>
</file>

<file path=ppt/drawings/drawing4.xml><?xml version="1.0" encoding="utf-8"?>
<c:userShapes xmlns:c="http://schemas.openxmlformats.org/drawingml/2006/chart">
  <cdr:relSizeAnchor xmlns:cdr="http://schemas.openxmlformats.org/drawingml/2006/chartDrawing">
    <cdr:from>
      <cdr:x>0.80833</cdr:x>
      <cdr:y>0.49623</cdr:y>
    </cdr:from>
    <cdr:to>
      <cdr:x>0.88934</cdr:x>
      <cdr:y>0.85178</cdr:y>
    </cdr:to>
    <cdr:sp macro="" textlink="">
      <cdr:nvSpPr>
        <cdr:cNvPr id="3" name="TextBox 6">
          <a:extLst xmlns:a="http://schemas.openxmlformats.org/drawingml/2006/main">
            <a:ext uri="{FF2B5EF4-FFF2-40B4-BE49-F238E27FC236}">
              <a16:creationId xmlns:a16="http://schemas.microsoft.com/office/drawing/2014/main" id="{3F1F5793-5BAF-4AC4-A75A-4EA46292B4A5}"/>
            </a:ext>
          </a:extLst>
        </cdr:cNvPr>
        <cdr:cNvSpPr txBox="1"/>
      </cdr:nvSpPr>
      <cdr:spPr>
        <a:xfrm xmlns:a="http://schemas.openxmlformats.org/drawingml/2006/main">
          <a:off x="6984000" y="2448466"/>
          <a:ext cx="699919" cy="17543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pl-PL" sz="1200" dirty="0"/>
            <a:t>% zm.</a:t>
          </a:r>
        </a:p>
        <a:p xmlns:a="http://schemas.openxmlformats.org/drawingml/2006/main">
          <a:r>
            <a:rPr lang="pl-PL" sz="1200" dirty="0"/>
            <a:t>4Q25/</a:t>
          </a:r>
        </a:p>
        <a:p xmlns:a="http://schemas.openxmlformats.org/drawingml/2006/main">
          <a:r>
            <a:rPr lang="pl-PL" sz="1200" dirty="0"/>
            <a:t>4Q24</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0,9%</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-36,5%</a:t>
          </a:r>
        </a:p>
      </cdr:txBody>
    </cdr:sp>
  </cdr:relSizeAnchor>
  <cdr:relSizeAnchor xmlns:cdr="http://schemas.openxmlformats.org/drawingml/2006/chartDrawing">
    <cdr:from>
      <cdr:x>0.11667</cdr:x>
      <cdr:y>0.0515</cdr:y>
    </cdr:from>
    <cdr:to>
      <cdr:x>0.79167</cdr:x>
      <cdr:y>0.0515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08000" y="254126"/>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0.41892</cdr:x>
      <cdr:y>0.02232</cdr:y>
    </cdr:from>
    <cdr:to>
      <cdr:x>0.5</cdr:x>
      <cdr:y>0.08069</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19468" y="110126"/>
          <a:ext cx="700532" cy="288005"/>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-3,5%</a:t>
          </a:r>
          <a:endParaRPr lang="pl-PL" sz="1100" dirty="0"/>
        </a:p>
      </cdr:txBody>
    </cdr:sp>
  </cdr:relSizeAnchor>
  <cdr:relSizeAnchor xmlns:cdr="http://schemas.openxmlformats.org/drawingml/2006/chartDrawing">
    <cdr:from>
      <cdr:x>0.70833</cdr:x>
      <cdr:y>0.18283</cdr:y>
    </cdr:from>
    <cdr:to>
      <cdr:x>0.85248</cdr:x>
      <cdr:y>0.23897</cdr:y>
    </cdr:to>
    <cdr:sp macro="" textlink="">
      <cdr:nvSpPr>
        <cdr:cNvPr id="13"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6120000" y="902126"/>
          <a:ext cx="1245456"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665,0</a:t>
          </a:r>
        </a:p>
      </cdr:txBody>
    </cdr:sp>
  </cdr:relSizeAnchor>
  <cdr:relSizeAnchor xmlns:cdr="http://schemas.openxmlformats.org/drawingml/2006/chartDrawing">
    <cdr:from>
      <cdr:x>0.125</cdr:x>
      <cdr:y>0.16824</cdr:y>
    </cdr:from>
    <cdr:to>
      <cdr:x>0.26916</cdr:x>
      <cdr:y>0.22438</cdr:y>
    </cdr:to>
    <cdr:sp macro="" textlink="">
      <cdr:nvSpPr>
        <cdr:cNvPr id="14"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1080000" y="830126"/>
          <a:ext cx="1245542"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689,0</a:t>
          </a:r>
        </a:p>
      </cdr:txBody>
    </cdr:sp>
  </cdr:relSizeAnchor>
  <cdr:relSizeAnchor xmlns:cdr="http://schemas.openxmlformats.org/drawingml/2006/chartDrawing">
    <cdr:from>
      <cdr:x>0.42793</cdr:x>
      <cdr:y>0.10614</cdr:y>
    </cdr:from>
    <cdr:to>
      <cdr:x>0.57208</cdr:x>
      <cdr:y>0.16228</cdr:y>
    </cdr:to>
    <cdr:sp macro="" textlink="">
      <cdr:nvSpPr>
        <cdr:cNvPr id="15" name="TextBox 6">
          <a:extLst xmlns:a="http://schemas.openxmlformats.org/drawingml/2006/main">
            <a:ext uri="{FF2B5EF4-FFF2-40B4-BE49-F238E27FC236}">
              <a16:creationId xmlns:a16="http://schemas.microsoft.com/office/drawing/2014/main" id="{BE9A0A7E-E024-4B5D-A45D-6E0631A4A8F5}"/>
            </a:ext>
          </a:extLst>
        </cdr:cNvPr>
        <cdr:cNvSpPr txBox="1"/>
      </cdr:nvSpPr>
      <cdr:spPr>
        <a:xfrm xmlns:a="http://schemas.openxmlformats.org/drawingml/2006/main">
          <a:off x="3697272" y="523691"/>
          <a:ext cx="1245456" cy="27700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739,1</a:t>
          </a:r>
        </a:p>
      </cdr:txBody>
    </cdr:sp>
  </cdr:relSizeAnchor>
  <cdr:relSizeAnchor xmlns:cdr="http://schemas.openxmlformats.org/drawingml/2006/chartDrawing">
    <cdr:from>
      <cdr:x>0.40833</cdr:x>
      <cdr:y>0.10987</cdr:y>
    </cdr:from>
    <cdr:to>
      <cdr:x>0.79167</cdr:x>
      <cdr:y>0.10987</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542126"/>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0.575</cdr:x>
      <cdr:y>0.08069</cdr:y>
    </cdr:from>
    <cdr:to>
      <cdr:x>0.65608</cdr:x>
      <cdr:y>0.13906</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968000" y="398126"/>
          <a:ext cx="700531" cy="288005"/>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-10,0%</a:t>
          </a:r>
        </a:p>
      </cdr:txBody>
    </cdr:sp>
  </cdr:relSizeAnchor>
  <cdr:relSizeAnchor xmlns:cdr="http://schemas.openxmlformats.org/drawingml/2006/chartDrawing">
    <cdr:from>
      <cdr:x>0.9</cdr:x>
      <cdr:y>0.5</cdr:y>
    </cdr:from>
    <cdr:to>
      <cdr:x>0.98101</cdr:x>
      <cdr:y>0.85555</cdr:y>
    </cdr:to>
    <cdr:sp macro="" textlink="">
      <cdr:nvSpPr>
        <cdr:cNvPr id="18" name="TextBox 6">
          <a:extLst xmlns:a="http://schemas.openxmlformats.org/drawingml/2006/main">
            <a:ext uri="{FF2B5EF4-FFF2-40B4-BE49-F238E27FC236}">
              <a16:creationId xmlns:a16="http://schemas.microsoft.com/office/drawing/2014/main" id="{FD554B8C-5D72-42AC-901B-24C032DD1607}"/>
            </a:ext>
          </a:extLst>
        </cdr:cNvPr>
        <cdr:cNvSpPr txBox="1"/>
      </cdr:nvSpPr>
      <cdr:spPr>
        <a:xfrm xmlns:a="http://schemas.openxmlformats.org/drawingml/2006/main">
          <a:off x="7776000" y="2467062"/>
          <a:ext cx="699919" cy="175432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 zm.</a:t>
          </a:r>
        </a:p>
        <a:p xmlns:a="http://schemas.openxmlformats.org/drawingml/2006/main">
          <a:r>
            <a:rPr lang="pl-PL" sz="1200" dirty="0"/>
            <a:t>4Q25/</a:t>
          </a:r>
        </a:p>
        <a:p xmlns:a="http://schemas.openxmlformats.org/drawingml/2006/main">
          <a:r>
            <a:rPr lang="pl-PL" sz="1200" dirty="0"/>
            <a:t>3Q25</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-8,7%</a:t>
          </a:r>
        </a:p>
        <a:p xmlns:a="http://schemas.openxmlformats.org/drawingml/2006/main">
          <a:endParaRPr lang="pl-PL" sz="1200" dirty="0"/>
        </a:p>
        <a:p xmlns:a="http://schemas.openxmlformats.org/drawingml/2006/main">
          <a:endParaRPr lang="pl-PL" sz="1200" dirty="0"/>
        </a:p>
        <a:p xmlns:a="http://schemas.openxmlformats.org/drawingml/2006/main">
          <a:r>
            <a:rPr lang="pl-PL" sz="1200" dirty="0"/>
            <a:t>-23,7%</a:t>
          </a:r>
        </a:p>
      </cdr:txBody>
    </cdr:sp>
  </cdr:relSizeAnchor>
</c:userShapes>
</file>

<file path=ppt/drawings/drawing5.xml><?xml version="1.0" encoding="utf-8"?>
<c:userShapes xmlns:c="http://schemas.openxmlformats.org/drawingml/2006/chart">
  <cdr:relSizeAnchor xmlns:cdr="http://schemas.openxmlformats.org/drawingml/2006/chartDrawing">
    <cdr:from>
      <cdr:x>0.18012</cdr:x>
      <cdr:y>0.17073</cdr:y>
    </cdr:from>
    <cdr:to>
      <cdr:x>0.8108</cdr:x>
      <cdr:y>0.17073</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39375" y="503999"/>
          <a:ext cx="5040003"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0.09756</cdr:y>
    </cdr:from>
    <cdr:to>
      <cdr:x>0.54054</cdr:x>
      <cdr:y>0.1871</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1716" y="287999"/>
          <a:ext cx="647941" cy="264315"/>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-16,1%</a:t>
          </a:r>
        </a:p>
      </cdr:txBody>
    </cdr:sp>
  </cdr:relSizeAnchor>
</c:userShapes>
</file>

<file path=ppt/drawings/drawing6.xml><?xml version="1.0" encoding="utf-8"?>
<c:userShapes xmlns:c="http://schemas.openxmlformats.org/drawingml/2006/chart">
  <cdr:relSizeAnchor xmlns:cdr="http://schemas.openxmlformats.org/drawingml/2006/chartDrawing">
    <cdr:from>
      <cdr:x>0.12148</cdr:x>
      <cdr:y>0.20455</cdr:y>
    </cdr:from>
    <cdr:to>
      <cdr:x>0.79648</cdr:x>
      <cdr:y>0.20455</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049563" y="648000"/>
          <a:ext cx="583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0.41844</cdr:x>
      <cdr:y>0.13636</cdr:y>
    </cdr:from>
    <cdr:to>
      <cdr:x>0.49952</cdr:x>
      <cdr:y>0.22768</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15297" y="432000"/>
          <a:ext cx="700532" cy="289293"/>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-36,5%</a:t>
          </a:r>
          <a:endParaRPr lang="pl-PL" sz="1100" dirty="0"/>
        </a:p>
      </cdr:txBody>
    </cdr:sp>
  </cdr:relSizeAnchor>
  <cdr:relSizeAnchor xmlns:cdr="http://schemas.openxmlformats.org/drawingml/2006/chartDrawing">
    <cdr:from>
      <cdr:x>0.40833</cdr:x>
      <cdr:y>0.29545</cdr:y>
    </cdr:from>
    <cdr:to>
      <cdr:x>0.79167</cdr:x>
      <cdr:y>0.29545</cdr:y>
    </cdr:to>
    <cdr:cxnSp macro="">
      <cdr:nvCxnSpPr>
        <cdr:cNvPr id="16" name="Straight Arrow Connector 15">
          <a:extLst xmlns:a="http://schemas.openxmlformats.org/drawingml/2006/main">
            <a:ext uri="{FF2B5EF4-FFF2-40B4-BE49-F238E27FC236}">
              <a16:creationId xmlns:a16="http://schemas.microsoft.com/office/drawing/2014/main" id="{1961B132-201F-458D-B372-22DCC3FD5125}"/>
            </a:ext>
          </a:extLst>
        </cdr:cNvPr>
        <cdr:cNvCxnSpPr/>
      </cdr:nvCxnSpPr>
      <cdr:spPr>
        <a:xfrm xmlns:a="http://schemas.openxmlformats.org/drawingml/2006/main">
          <a:off x="3528000" y="936000"/>
          <a:ext cx="3312000"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0.56667</cdr:x>
      <cdr:y>0.25</cdr:y>
    </cdr:from>
    <cdr:to>
      <cdr:x>0.64775</cdr:x>
      <cdr:y>0.30837</cdr:y>
    </cdr:to>
    <cdr:sp macro="" textlink="">
      <cdr:nvSpPr>
        <cdr:cNvPr id="17" name="TextBox 1">
          <a:extLst xmlns:a="http://schemas.openxmlformats.org/drawingml/2006/main">
            <a:ext uri="{FF2B5EF4-FFF2-40B4-BE49-F238E27FC236}">
              <a16:creationId xmlns:a16="http://schemas.microsoft.com/office/drawing/2014/main" id="{D7BF1FA2-9540-436A-9E53-670396B4CC3B}"/>
            </a:ext>
          </a:extLst>
        </cdr:cNvPr>
        <cdr:cNvSpPr txBox="1"/>
      </cdr:nvSpPr>
      <cdr:spPr>
        <a:xfrm xmlns:a="http://schemas.openxmlformats.org/drawingml/2006/main">
          <a:off x="4896000" y="792000"/>
          <a:ext cx="700531" cy="184916"/>
        </a:xfrm>
        <a:prstGeom xmlns:a="http://schemas.openxmlformats.org/drawingml/2006/main" prst="rect">
          <a:avLst/>
        </a:prstGeom>
        <a:solidFill xmlns:a="http://schemas.openxmlformats.org/drawingml/2006/main">
          <a:schemeClr val="bg2"/>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pl-PL" sz="1200" dirty="0"/>
            <a:t>-23,7%</a:t>
          </a:r>
        </a:p>
      </cdr:txBody>
    </cdr:sp>
  </cdr:relSizeAnchor>
</c:userShapes>
</file>

<file path=ppt/drawings/drawing7.xml><?xml version="1.0" encoding="utf-8"?>
<c:userShapes xmlns:c="http://schemas.openxmlformats.org/drawingml/2006/chart">
  <cdr:relSizeAnchor xmlns:cdr="http://schemas.openxmlformats.org/drawingml/2006/chartDrawing">
    <cdr:from>
      <cdr:x>0.44963</cdr:x>
      <cdr:y>0.09704</cdr:y>
    </cdr:from>
    <cdr:to>
      <cdr:x>0.57576</cdr:x>
      <cdr:y>0.20108</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593189" y="204950"/>
          <a:ext cx="1007952" cy="21972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8.xml><?xml version="1.0" encoding="utf-8"?>
<c:userShapes xmlns:c="http://schemas.openxmlformats.org/drawingml/2006/chart">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userShapes>
</file>

<file path=ppt/drawings/drawing9.xml><?xml version="1.0" encoding="utf-8"?>
<c:userShapes xmlns:c="http://schemas.openxmlformats.org/drawingml/2006/chart">
  <cdr:relSizeAnchor xmlns:cdr="http://schemas.openxmlformats.org/drawingml/2006/chartDrawing">
    <cdr:from>
      <cdr:x>0.18012</cdr:x>
      <cdr:y>0.17073</cdr:y>
    </cdr:from>
    <cdr:to>
      <cdr:x>0.8108</cdr:x>
      <cdr:y>0.17073</cdr:y>
    </cdr:to>
    <cdr:cxnSp macro="">
      <cdr:nvCxnSpPr>
        <cdr:cNvPr id="10" name="Straight Arrow Connector 9">
          <a:extLst xmlns:a="http://schemas.openxmlformats.org/drawingml/2006/main">
            <a:ext uri="{FF2B5EF4-FFF2-40B4-BE49-F238E27FC236}">
              <a16:creationId xmlns:a16="http://schemas.microsoft.com/office/drawing/2014/main" id="{91E376D5-9A8B-4260-A058-D686DCF6029D}"/>
            </a:ext>
          </a:extLst>
        </cdr:cNvPr>
        <cdr:cNvCxnSpPr/>
      </cdr:nvCxnSpPr>
      <cdr:spPr>
        <a:xfrm xmlns:a="http://schemas.openxmlformats.org/drawingml/2006/main">
          <a:off x="1439375" y="503999"/>
          <a:ext cx="5040003" cy="0"/>
        </a:xfrm>
        <a:prstGeom xmlns:a="http://schemas.openxmlformats.org/drawingml/2006/main" prst="straightConnector1">
          <a:avLst/>
        </a:prstGeom>
        <a:ln xmlns:a="http://schemas.openxmlformats.org/drawingml/2006/main">
          <a:headEnd type="oval"/>
          <a:tailEnd type="ova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dr:relSizeAnchor xmlns:cdr="http://schemas.openxmlformats.org/drawingml/2006/chartDrawing">
    <cdr:from>
      <cdr:x>0.42338</cdr:x>
      <cdr:y>0.10987</cdr:y>
    </cdr:from>
    <cdr:to>
      <cdr:x>0.54951</cdr:x>
      <cdr:y>0.21391</cdr:y>
    </cdr:to>
    <cdr:sp macro="" textlink="">
      <cdr:nvSpPr>
        <cdr:cNvPr id="11" name="TextBox 10">
          <a:extLst xmlns:a="http://schemas.openxmlformats.org/drawingml/2006/main">
            <a:ext uri="{FF2B5EF4-FFF2-40B4-BE49-F238E27FC236}">
              <a16:creationId xmlns:a16="http://schemas.microsoft.com/office/drawing/2014/main" id="{8E62E8D7-0FEB-4329-BA14-7ACB9D4F16D7}"/>
            </a:ext>
          </a:extLst>
        </cdr:cNvPr>
        <cdr:cNvSpPr txBox="1"/>
      </cdr:nvSpPr>
      <cdr:spPr>
        <a:xfrm xmlns:a="http://schemas.openxmlformats.org/drawingml/2006/main">
          <a:off x="3383375" y="542125"/>
          <a:ext cx="1008000" cy="5133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pl-PL" sz="1100" dirty="0"/>
        </a:p>
      </cdr:txBody>
    </cdr:sp>
  </cdr:relSizeAnchor>
  <cdr:relSizeAnchor xmlns:cdr="http://schemas.openxmlformats.org/drawingml/2006/chartDrawing">
    <cdr:from>
      <cdr:x>0.45946</cdr:x>
      <cdr:y>0.09756</cdr:y>
    </cdr:from>
    <cdr:to>
      <cdr:x>0.54054</cdr:x>
      <cdr:y>0.1871</cdr:y>
    </cdr:to>
    <cdr:sp macro="" textlink="">
      <cdr:nvSpPr>
        <cdr:cNvPr id="12" name="TextBox 11">
          <a:extLst xmlns:a="http://schemas.openxmlformats.org/drawingml/2006/main">
            <a:ext uri="{FF2B5EF4-FFF2-40B4-BE49-F238E27FC236}">
              <a16:creationId xmlns:a16="http://schemas.microsoft.com/office/drawing/2014/main" id="{BBCFA9D2-6846-422B-B0B3-F30735A32CF0}"/>
            </a:ext>
          </a:extLst>
        </cdr:cNvPr>
        <cdr:cNvSpPr txBox="1"/>
      </cdr:nvSpPr>
      <cdr:spPr>
        <a:xfrm xmlns:a="http://schemas.openxmlformats.org/drawingml/2006/main">
          <a:off x="3671716" y="287999"/>
          <a:ext cx="647941" cy="264315"/>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r>
            <a:rPr lang="pl-PL" sz="1200" dirty="0"/>
            <a:t>19,3%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FAC49350-8797-46ED-A571-013662158421}"/>
              </a:ext>
            </a:extLst>
          </p:cNvPr>
          <p:cNvSpPr>
            <a:spLocks noGrp="1"/>
          </p:cNvSpPr>
          <p:nvPr>
            <p:ph type="hdr" sz="quarter"/>
          </p:nvPr>
        </p:nvSpPr>
        <p:spPr>
          <a:xfrm>
            <a:off x="1" y="0"/>
            <a:ext cx="3043343" cy="467072"/>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765E4291-D736-4D6F-BC33-59BB0588E0EC}"/>
              </a:ext>
            </a:extLst>
          </p:cNvPr>
          <p:cNvSpPr>
            <a:spLocks noGrp="1"/>
          </p:cNvSpPr>
          <p:nvPr>
            <p:ph type="dt" sz="quarter" idx="1"/>
          </p:nvPr>
        </p:nvSpPr>
        <p:spPr>
          <a:xfrm>
            <a:off x="3978132" y="0"/>
            <a:ext cx="3043343" cy="467072"/>
          </a:xfrm>
          <a:prstGeom prst="rect">
            <a:avLst/>
          </a:prstGeom>
        </p:spPr>
        <p:txBody>
          <a:bodyPr vert="horz" lIns="91440" tIns="45720" rIns="91440" bIns="45720" rtlCol="0"/>
          <a:lstStyle>
            <a:lvl1pPr algn="r">
              <a:defRPr sz="1200"/>
            </a:lvl1pPr>
          </a:lstStyle>
          <a:p>
            <a:fld id="{C0CAE57F-3D29-4A1A-851D-0554B61B69F8}" type="datetimeFigureOut">
              <a:rPr lang="pl-PL" smtClean="0"/>
              <a:t>26.04.2026</a:t>
            </a:fld>
            <a:endParaRPr lang="pl-PL"/>
          </a:p>
        </p:txBody>
      </p:sp>
      <p:sp>
        <p:nvSpPr>
          <p:cNvPr id="4" name="Symbol zastępczy stopki 3">
            <a:extLst>
              <a:ext uri="{FF2B5EF4-FFF2-40B4-BE49-F238E27FC236}">
                <a16:creationId xmlns:a16="http://schemas.microsoft.com/office/drawing/2014/main" id="{7C599CC2-EE6D-4066-B336-028095290E24}"/>
              </a:ext>
            </a:extLst>
          </p:cNvPr>
          <p:cNvSpPr>
            <a:spLocks noGrp="1"/>
          </p:cNvSpPr>
          <p:nvPr>
            <p:ph type="ftr" sz="quarter" idx="2"/>
          </p:nvPr>
        </p:nvSpPr>
        <p:spPr>
          <a:xfrm>
            <a:off x="1" y="8842030"/>
            <a:ext cx="3043343" cy="467071"/>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97BA621F-88B9-4BE0-9F19-A0F9CCB006EE}"/>
              </a:ext>
            </a:extLst>
          </p:cNvPr>
          <p:cNvSpPr>
            <a:spLocks noGrp="1"/>
          </p:cNvSpPr>
          <p:nvPr>
            <p:ph type="sldNum" sz="quarter" idx="3"/>
          </p:nvPr>
        </p:nvSpPr>
        <p:spPr>
          <a:xfrm>
            <a:off x="3978132" y="8842030"/>
            <a:ext cx="3043343" cy="467071"/>
          </a:xfrm>
          <a:prstGeom prst="rect">
            <a:avLst/>
          </a:prstGeom>
        </p:spPr>
        <p:txBody>
          <a:bodyPr vert="horz" lIns="91440" tIns="45720" rIns="91440" bIns="45720" rtlCol="0" anchor="b"/>
          <a:lstStyle>
            <a:lvl1pPr algn="r">
              <a:defRPr sz="1200"/>
            </a:lvl1pPr>
          </a:lstStyle>
          <a:p>
            <a:fld id="{D29C5F63-C47E-430A-8E12-BD21D51784C4}" type="slidenum">
              <a:rPr lang="pl-PL" smtClean="0"/>
              <a:t>‹#›</a:t>
            </a:fld>
            <a:endParaRPr lang="pl-PL"/>
          </a:p>
        </p:txBody>
      </p:sp>
    </p:spTree>
    <p:extLst>
      <p:ext uri="{BB962C8B-B14F-4D97-AF65-F5344CB8AC3E}">
        <p14:creationId xmlns:p14="http://schemas.microsoft.com/office/powerpoint/2010/main" val="2332921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1" y="0"/>
            <a:ext cx="3043343" cy="467072"/>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978132" y="0"/>
            <a:ext cx="3043343" cy="467072"/>
          </a:xfrm>
          <a:prstGeom prst="rect">
            <a:avLst/>
          </a:prstGeom>
        </p:spPr>
        <p:txBody>
          <a:bodyPr vert="horz" lIns="91440" tIns="45720" rIns="91440" bIns="45720" rtlCol="0"/>
          <a:lstStyle>
            <a:lvl1pPr algn="r">
              <a:defRPr sz="1200"/>
            </a:lvl1pPr>
          </a:lstStyle>
          <a:p>
            <a:fld id="{117A586E-C6B8-4B42-B195-089105E18C22}" type="datetimeFigureOut">
              <a:rPr lang="pl-PL" smtClean="0"/>
              <a:t>26.04.2026</a:t>
            </a:fld>
            <a:endParaRPr lang="pl-PL"/>
          </a:p>
        </p:txBody>
      </p:sp>
      <p:sp>
        <p:nvSpPr>
          <p:cNvPr id="4" name="Symbol zastępczy obrazu slajdu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702311" y="4480005"/>
            <a:ext cx="5618480" cy="3665458"/>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1" y="8842030"/>
            <a:ext cx="3043343" cy="467071"/>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978132" y="8842030"/>
            <a:ext cx="3043343" cy="467071"/>
          </a:xfrm>
          <a:prstGeom prst="rect">
            <a:avLst/>
          </a:prstGeom>
        </p:spPr>
        <p:txBody>
          <a:bodyPr vert="horz" lIns="91440" tIns="45720" rIns="91440" bIns="45720" rtlCol="0" anchor="b"/>
          <a:lstStyle>
            <a:lvl1pPr algn="r">
              <a:defRPr sz="1200"/>
            </a:lvl1pPr>
          </a:lstStyle>
          <a:p>
            <a:fld id="{2EA534E8-CBC6-47F1-B164-A93F14F1403C}" type="slidenum">
              <a:rPr lang="pl-PL" smtClean="0"/>
              <a:t>‹#›</a:t>
            </a:fld>
            <a:endParaRPr lang="pl-PL"/>
          </a:p>
        </p:txBody>
      </p:sp>
    </p:spTree>
    <p:extLst>
      <p:ext uri="{BB962C8B-B14F-4D97-AF65-F5344CB8AC3E}">
        <p14:creationId xmlns:p14="http://schemas.microsoft.com/office/powerpoint/2010/main" val="1201728765"/>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ECA3215-817E-4940-B4F0-63A158FE6883}" type="slidenum">
              <a:rPr lang="en-US" smtClean="0"/>
              <a:t>7</a:t>
            </a:fld>
            <a:endParaRPr lang="en-US"/>
          </a:p>
        </p:txBody>
      </p:sp>
    </p:spTree>
    <p:extLst>
      <p:ext uri="{BB962C8B-B14F-4D97-AF65-F5344CB8AC3E}">
        <p14:creationId xmlns:p14="http://schemas.microsoft.com/office/powerpoint/2010/main" val="473155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EA534E8-CBC6-47F1-B164-A93F14F1403C}" type="slidenum">
              <a:rPr lang="pl-PL" smtClean="0"/>
              <a:t>35</a:t>
            </a:fld>
            <a:endParaRPr lang="pl-PL"/>
          </a:p>
        </p:txBody>
      </p:sp>
    </p:spTree>
    <p:extLst>
      <p:ext uri="{BB962C8B-B14F-4D97-AF65-F5344CB8AC3E}">
        <p14:creationId xmlns:p14="http://schemas.microsoft.com/office/powerpoint/2010/main" val="203567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88683-FF2A-09D6-B3D5-4B3E18047B13}"/>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FA6DAD3F-F001-43A9-0F6F-9D8E7C331CAD}"/>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9C7D2F85-4825-8D64-7ED8-828D5C40D274}"/>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5408D8B9-C530-66FE-C557-E02192069A4A}"/>
              </a:ext>
            </a:extLst>
          </p:cNvPr>
          <p:cNvSpPr>
            <a:spLocks noGrp="1"/>
          </p:cNvSpPr>
          <p:nvPr>
            <p:ph type="sldNum" sz="quarter" idx="5"/>
          </p:nvPr>
        </p:nvSpPr>
        <p:spPr/>
        <p:txBody>
          <a:bodyPr/>
          <a:lstStyle/>
          <a:p>
            <a:fld id="{2EA534E8-CBC6-47F1-B164-A93F14F1403C}" type="slidenum">
              <a:rPr lang="pl-PL" smtClean="0"/>
              <a:t>37</a:t>
            </a:fld>
            <a:endParaRPr lang="pl-PL"/>
          </a:p>
        </p:txBody>
      </p:sp>
    </p:spTree>
    <p:extLst>
      <p:ext uri="{BB962C8B-B14F-4D97-AF65-F5344CB8AC3E}">
        <p14:creationId xmlns:p14="http://schemas.microsoft.com/office/powerpoint/2010/main" val="419560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88900" y="754063"/>
            <a:ext cx="6618288" cy="3724275"/>
          </a:xfrm>
          <a:solidFill>
            <a:srgbClr val="FFFFFF"/>
          </a:solidFill>
          <a:ln>
            <a:solidFill>
              <a:srgbClr val="000000"/>
            </a:solidFill>
            <a:miter lim="800000"/>
            <a:headEnd/>
            <a:tailEnd/>
          </a:ln>
        </p:spPr>
      </p:sp>
      <p:sp>
        <p:nvSpPr>
          <p:cNvPr id="48131" name="Rectangle 2"/>
          <p:cNvSpPr>
            <a:spLocks noGrp="1" noChangeArrowheads="1"/>
          </p:cNvSpPr>
          <p:nvPr>
            <p:ph type="body" idx="1"/>
          </p:nvPr>
        </p:nvSpPr>
        <p:spPr>
          <a:xfrm>
            <a:off x="679156" y="4714477"/>
            <a:ext cx="5437833" cy="4465633"/>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pl-PL" alt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88900" y="754063"/>
            <a:ext cx="6618288" cy="3724275"/>
          </a:xfrm>
          <a:solidFill>
            <a:srgbClr val="FFFFFF"/>
          </a:solidFill>
          <a:ln>
            <a:solidFill>
              <a:srgbClr val="000000"/>
            </a:solidFill>
            <a:miter lim="800000"/>
            <a:headEnd/>
            <a:tailEnd/>
          </a:ln>
        </p:spPr>
      </p:sp>
      <p:sp>
        <p:nvSpPr>
          <p:cNvPr id="48131" name="Rectangle 2"/>
          <p:cNvSpPr>
            <a:spLocks noGrp="1" noChangeArrowheads="1"/>
          </p:cNvSpPr>
          <p:nvPr>
            <p:ph type="body" idx="1"/>
          </p:nvPr>
        </p:nvSpPr>
        <p:spPr>
          <a:xfrm>
            <a:off x="679156" y="4714477"/>
            <a:ext cx="5437833" cy="4465633"/>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pl-PL" alt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88900" y="754063"/>
            <a:ext cx="6618288" cy="3724275"/>
          </a:xfrm>
          <a:solidFill>
            <a:srgbClr val="FFFFFF"/>
          </a:solidFill>
          <a:ln>
            <a:solidFill>
              <a:srgbClr val="000000"/>
            </a:solidFill>
            <a:miter lim="800000"/>
            <a:headEnd/>
            <a:tailEnd/>
          </a:ln>
        </p:spPr>
      </p:sp>
      <p:sp>
        <p:nvSpPr>
          <p:cNvPr id="48131" name="Rectangle 2"/>
          <p:cNvSpPr>
            <a:spLocks noGrp="1" noChangeArrowheads="1"/>
          </p:cNvSpPr>
          <p:nvPr>
            <p:ph type="body" idx="1"/>
          </p:nvPr>
        </p:nvSpPr>
        <p:spPr>
          <a:xfrm>
            <a:off x="679156" y="4714477"/>
            <a:ext cx="5437833" cy="4465633"/>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88900" y="754063"/>
            <a:ext cx="6618288" cy="3724275"/>
          </a:xfrm>
          <a:solidFill>
            <a:srgbClr val="FFFFFF"/>
          </a:solidFill>
          <a:ln>
            <a:solidFill>
              <a:srgbClr val="000000"/>
            </a:solidFill>
            <a:miter lim="800000"/>
            <a:headEnd/>
            <a:tailEnd/>
          </a:ln>
        </p:spPr>
      </p:sp>
      <p:sp>
        <p:nvSpPr>
          <p:cNvPr id="48131" name="Rectangle 2"/>
          <p:cNvSpPr>
            <a:spLocks noGrp="1" noChangeArrowheads="1"/>
          </p:cNvSpPr>
          <p:nvPr>
            <p:ph type="body" idx="1"/>
          </p:nvPr>
        </p:nvSpPr>
        <p:spPr>
          <a:xfrm>
            <a:off x="679156" y="4714477"/>
            <a:ext cx="5437833" cy="4465633"/>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xfrm>
            <a:off x="88900" y="754063"/>
            <a:ext cx="6618288" cy="3724275"/>
          </a:xfrm>
          <a:solidFill>
            <a:srgbClr val="FFFFFF"/>
          </a:solidFill>
          <a:ln>
            <a:solidFill>
              <a:srgbClr val="000000"/>
            </a:solidFill>
            <a:miter lim="800000"/>
            <a:headEnd/>
            <a:tailEnd/>
          </a:ln>
        </p:spPr>
      </p:sp>
      <p:sp>
        <p:nvSpPr>
          <p:cNvPr id="48131" name="Rectangle 2"/>
          <p:cNvSpPr>
            <a:spLocks noGrp="1" noChangeArrowheads="1"/>
          </p:cNvSpPr>
          <p:nvPr>
            <p:ph type="body" idx="1"/>
          </p:nvPr>
        </p:nvSpPr>
        <p:spPr>
          <a:xfrm>
            <a:off x="679156" y="4714477"/>
            <a:ext cx="5437833" cy="4465633"/>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BE7AD-6379-F76E-4BEA-3482009004A5}"/>
            </a:ext>
          </a:extLst>
        </p:cNvPr>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id="{E3A5CE3C-E984-B7A9-25CD-98ED158672A8}"/>
              </a:ext>
            </a:extLst>
          </p:cNvPr>
          <p:cNvSpPr>
            <a:spLocks noGrp="1" noRot="1" noChangeAspect="1"/>
          </p:cNvSpPr>
          <p:nvPr>
            <p:ph type="sldImg"/>
          </p:nvPr>
        </p:nvSpPr>
        <p:spPr/>
      </p:sp>
      <p:sp>
        <p:nvSpPr>
          <p:cNvPr id="3" name="Symbol zastępczy notatek 2">
            <a:extLst>
              <a:ext uri="{FF2B5EF4-FFF2-40B4-BE49-F238E27FC236}">
                <a16:creationId xmlns:a16="http://schemas.microsoft.com/office/drawing/2014/main" id="{90E75BA6-D243-2653-54FA-4FBEE64915B1}"/>
              </a:ext>
            </a:extLst>
          </p:cNvPr>
          <p:cNvSpPr>
            <a:spLocks noGrp="1"/>
          </p:cNvSpPr>
          <p:nvPr>
            <p:ph type="body" idx="1"/>
          </p:nvPr>
        </p:nvSpPr>
        <p:spPr/>
        <p:txBody>
          <a:bodyPr/>
          <a:lstStyle/>
          <a:p>
            <a:endParaRPr lang="pl-PL"/>
          </a:p>
        </p:txBody>
      </p:sp>
      <p:sp>
        <p:nvSpPr>
          <p:cNvPr id="4" name="Symbol zastępczy numeru slajdu 3">
            <a:extLst>
              <a:ext uri="{FF2B5EF4-FFF2-40B4-BE49-F238E27FC236}">
                <a16:creationId xmlns:a16="http://schemas.microsoft.com/office/drawing/2014/main" id="{EDE25B19-8314-82FD-7FA8-64CA86AB34A6}"/>
              </a:ext>
            </a:extLst>
          </p:cNvPr>
          <p:cNvSpPr>
            <a:spLocks noGrp="1"/>
          </p:cNvSpPr>
          <p:nvPr>
            <p:ph type="sldNum" sz="quarter" idx="5"/>
          </p:nvPr>
        </p:nvSpPr>
        <p:spPr/>
        <p:txBody>
          <a:bodyPr/>
          <a:lstStyle/>
          <a:p>
            <a:fld id="{2EA534E8-CBC6-47F1-B164-A93F14F1403C}" type="slidenum">
              <a:rPr lang="pl-PL" smtClean="0"/>
              <a:t>29</a:t>
            </a:fld>
            <a:endParaRPr lang="pl-PL"/>
          </a:p>
        </p:txBody>
      </p:sp>
    </p:spTree>
    <p:extLst>
      <p:ext uri="{BB962C8B-B14F-4D97-AF65-F5344CB8AC3E}">
        <p14:creationId xmlns:p14="http://schemas.microsoft.com/office/powerpoint/2010/main" val="428006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EA534E8-CBC6-47F1-B164-A93F14F1403C}" type="slidenum">
              <a:rPr lang="pl-PL" smtClean="0"/>
              <a:t>30</a:t>
            </a:fld>
            <a:endParaRPr lang="pl-PL"/>
          </a:p>
        </p:txBody>
      </p:sp>
    </p:spTree>
    <p:extLst>
      <p:ext uri="{BB962C8B-B14F-4D97-AF65-F5344CB8AC3E}">
        <p14:creationId xmlns:p14="http://schemas.microsoft.com/office/powerpoint/2010/main" val="3366929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5"/>
          </p:nvPr>
        </p:nvSpPr>
        <p:spPr/>
        <p:txBody>
          <a:bodyPr/>
          <a:lstStyle/>
          <a:p>
            <a:fld id="{2EA534E8-CBC6-47F1-B164-A93F14F1403C}" type="slidenum">
              <a:rPr lang="pl-PL" smtClean="0"/>
              <a:t>31</a:t>
            </a:fld>
            <a:endParaRPr lang="pl-PL"/>
          </a:p>
        </p:txBody>
      </p:sp>
    </p:spTree>
    <p:extLst>
      <p:ext uri="{BB962C8B-B14F-4D97-AF65-F5344CB8AC3E}">
        <p14:creationId xmlns:p14="http://schemas.microsoft.com/office/powerpoint/2010/main" val="1668831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lajd tytułowy">
    <p:spTree>
      <p:nvGrpSpPr>
        <p:cNvPr id="1" name=""/>
        <p:cNvGrpSpPr/>
        <p:nvPr/>
      </p:nvGrpSpPr>
      <p:grpSpPr>
        <a:xfrm>
          <a:off x="0" y="0"/>
          <a:ext cx="0" cy="0"/>
          <a:chOff x="0" y="0"/>
          <a:chExt cx="0" cy="0"/>
        </a:xfrm>
      </p:grpSpPr>
      <p:sp>
        <p:nvSpPr>
          <p:cNvPr id="11" name="Symbol zastępczy obrazu 10">
            <a:extLst>
              <a:ext uri="{FF2B5EF4-FFF2-40B4-BE49-F238E27FC236}">
                <a16:creationId xmlns:a16="http://schemas.microsoft.com/office/drawing/2014/main" id="{67DF8517-42A7-42BB-943F-C7273631E458}"/>
              </a:ext>
            </a:extLst>
          </p:cNvPr>
          <p:cNvSpPr>
            <a:spLocks noGrp="1"/>
          </p:cNvSpPr>
          <p:nvPr>
            <p:ph type="pic" sz="quarter" idx="13"/>
          </p:nvPr>
        </p:nvSpPr>
        <p:spPr>
          <a:xfrm>
            <a:off x="288925" y="284163"/>
            <a:ext cx="17710150" cy="9720262"/>
          </a:xfrm>
          <a:solidFill>
            <a:schemeClr val="bg1">
              <a:lumMod val="85000"/>
            </a:schemeClr>
          </a:solidFill>
        </p:spPr>
        <p:txBody>
          <a:bodyPr anchor="ctr"/>
          <a:lstStyle>
            <a:lvl1pPr marL="0" indent="0" algn="ctr">
              <a:buNone/>
              <a:defRPr/>
            </a:lvl1pPr>
          </a:lstStyle>
          <a:p>
            <a:endParaRPr lang="pl-PL"/>
          </a:p>
        </p:txBody>
      </p:sp>
      <p:sp>
        <p:nvSpPr>
          <p:cNvPr id="2" name="Title 1"/>
          <p:cNvSpPr>
            <a:spLocks noGrp="1"/>
          </p:cNvSpPr>
          <p:nvPr>
            <p:ph type="ctrTitle"/>
          </p:nvPr>
        </p:nvSpPr>
        <p:spPr>
          <a:xfrm>
            <a:off x="1296000" y="2839500"/>
            <a:ext cx="9432000" cy="3581400"/>
          </a:xfrm>
        </p:spPr>
        <p:txBody>
          <a:bodyPr anchor="b">
            <a:normAutofit/>
          </a:bodyPr>
          <a:lstStyle>
            <a:lvl1pPr algn="l">
              <a:defRPr sz="9600">
                <a:solidFill>
                  <a:schemeClr val="accent1"/>
                </a:solidFill>
              </a:defRPr>
            </a:lvl1pPr>
          </a:lstStyle>
          <a:p>
            <a:r>
              <a:rPr lang="pl-PL"/>
              <a:t>Kliknij, aby edytować styl</a:t>
            </a:r>
            <a:endParaRPr lang="en-US"/>
          </a:p>
        </p:txBody>
      </p:sp>
      <p:sp>
        <p:nvSpPr>
          <p:cNvPr id="3" name="Subtitle 2"/>
          <p:cNvSpPr>
            <a:spLocks noGrp="1"/>
          </p:cNvSpPr>
          <p:nvPr>
            <p:ph type="subTitle" idx="1"/>
          </p:nvPr>
        </p:nvSpPr>
        <p:spPr>
          <a:xfrm>
            <a:off x="1296000" y="6511915"/>
            <a:ext cx="9432000" cy="647586"/>
          </a:xfrm>
        </p:spPr>
        <p:txBody>
          <a:bodyPr>
            <a:normAutofit/>
          </a:bodyPr>
          <a:lstStyle>
            <a:lvl1pPr marL="0" indent="0" algn="l">
              <a:buNone/>
              <a:defRPr sz="28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pl-PL"/>
              <a:t>Kliknij, aby edytować styl wzorca podtytułu</a:t>
            </a:r>
            <a:endParaRPr lang="en-US"/>
          </a:p>
        </p:txBody>
      </p:sp>
      <p:sp>
        <p:nvSpPr>
          <p:cNvPr id="4" name="Date Placeholder 3"/>
          <p:cNvSpPr>
            <a:spLocks noGrp="1"/>
          </p:cNvSpPr>
          <p:nvPr>
            <p:ph type="dt" sz="half" idx="10"/>
          </p:nvPr>
        </p:nvSpPr>
        <p:spPr>
          <a:xfrm>
            <a:off x="15335400" y="823500"/>
            <a:ext cx="2141424" cy="547688"/>
          </a:xfrm>
        </p:spPr>
        <p:txBody>
          <a:bodyPr lIns="0" tIns="0" rIns="0" bIns="0"/>
          <a:lstStyle>
            <a:lvl1pPr algn="r">
              <a:defRPr>
                <a:solidFill>
                  <a:schemeClr val="bg1"/>
                </a:solidFill>
              </a:defRPr>
            </a:lvl1pPr>
          </a:lstStyle>
          <a:p>
            <a:fld id="{3296EF02-DDFB-4932-8AE9-ED9867835BB2}" type="datetime4">
              <a:rPr lang="pl-PL" smtClean="0"/>
              <a:t>26 kwietnia 2026</a:t>
            </a:fld>
            <a:endParaRPr lang="pl-PL"/>
          </a:p>
        </p:txBody>
      </p:sp>
      <p:sp>
        <p:nvSpPr>
          <p:cNvPr id="5" name="Footer Placeholder 4"/>
          <p:cNvSpPr>
            <a:spLocks noGrp="1"/>
          </p:cNvSpPr>
          <p:nvPr>
            <p:ph type="ftr" sz="quarter" idx="11"/>
          </p:nvPr>
        </p:nvSpPr>
        <p:spPr>
          <a:xfrm>
            <a:off x="1944000" y="8915812"/>
            <a:ext cx="11376000" cy="547688"/>
          </a:xfrm>
        </p:spPr>
        <p:txBody>
          <a:bodyPr/>
          <a:lstStyle>
            <a:lvl1pPr>
              <a:defRPr>
                <a:solidFill>
                  <a:schemeClr val="bg1"/>
                </a:solidFill>
              </a:defRPr>
            </a:lvl1pPr>
          </a:lstStyle>
          <a:p>
            <a:endParaRPr lang="pl-PL"/>
          </a:p>
        </p:txBody>
      </p:sp>
      <p:sp>
        <p:nvSpPr>
          <p:cNvPr id="6" name="Slide Number Placeholder 5"/>
          <p:cNvSpPr>
            <a:spLocks noGrp="1"/>
          </p:cNvSpPr>
          <p:nvPr>
            <p:ph type="sldNum" sz="quarter" idx="12"/>
          </p:nvPr>
        </p:nvSpPr>
        <p:spPr>
          <a:xfrm>
            <a:off x="1224000" y="8915812"/>
            <a:ext cx="533976" cy="547688"/>
          </a:xfrm>
        </p:spPr>
        <p:txBody>
          <a:bodyPr/>
          <a:lstStyle>
            <a:lvl1pPr>
              <a:defRPr>
                <a:solidFill>
                  <a:schemeClr val="bg1"/>
                </a:solidFill>
              </a:defRPr>
            </a:lvl1pPr>
          </a:lstStyle>
          <a:p>
            <a:fld id="{3D1B865F-6156-4DDA-AFCF-48AD4C018F2A}" type="slidenum">
              <a:rPr lang="pl-PL" smtClean="0"/>
              <a:pPr/>
              <a:t>‹#›</a:t>
            </a:fld>
            <a:endParaRPr lang="pl-PL"/>
          </a:p>
        </p:txBody>
      </p:sp>
      <p:pic>
        <p:nvPicPr>
          <p:cNvPr id="9" name="Grafika 8">
            <a:extLst>
              <a:ext uri="{FF2B5EF4-FFF2-40B4-BE49-F238E27FC236}">
                <a16:creationId xmlns:a16="http://schemas.microsoft.com/office/drawing/2014/main" id="{56175E35-7F57-4B97-BD3A-E1F85F4D048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536000" y="8599500"/>
            <a:ext cx="3940824" cy="958159"/>
          </a:xfrm>
          <a:prstGeom prst="rect">
            <a:avLst/>
          </a:prstGeom>
        </p:spPr>
      </p:pic>
      <p:sp>
        <p:nvSpPr>
          <p:cNvPr id="10" name="Prostokąt 9">
            <a:extLst>
              <a:ext uri="{FF2B5EF4-FFF2-40B4-BE49-F238E27FC236}">
                <a16:creationId xmlns:a16="http://schemas.microsoft.com/office/drawing/2014/main" id="{E743D72D-1C71-4418-AB87-3CE678693F88}"/>
              </a:ext>
            </a:extLst>
          </p:cNvPr>
          <p:cNvSpPr/>
          <p:nvPr userDrawn="1"/>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647366437"/>
      </p:ext>
    </p:extLst>
  </p:cSld>
  <p:clrMapOvr>
    <a:masterClrMapping/>
  </p:clrMapOvr>
  <p:hf sldNum="0" hdr="0" ftr="0"/>
  <p:extLst>
    <p:ext uri="{DCECCB84-F9BA-43D5-87BE-67443E8EF086}">
      <p15:sldGuideLst xmlns:p15="http://schemas.microsoft.com/office/powerpoint/2012/main">
        <p15:guide id="1" pos="11004" userDrawn="1">
          <p15:clr>
            <a:srgbClr val="FBAE40"/>
          </p15:clr>
        </p15:guide>
        <p15:guide id="2" orient="horz" pos="58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08A326AC-AB3C-4D07-9AD0-79E686B1180B}" type="datetimeFigureOut">
              <a:rPr lang="pl-PL" smtClean="0"/>
              <a:t>26.04.2026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D1B865F-6156-4DDA-AFCF-48AD4C018F2A}" type="slidenum">
              <a:rPr lang="pl-PL" smtClean="0"/>
              <a:t>‹#›</a:t>
            </a:fld>
            <a:endParaRPr lang="pl-PL"/>
          </a:p>
        </p:txBody>
      </p:sp>
    </p:spTree>
    <p:extLst>
      <p:ext uri="{BB962C8B-B14F-4D97-AF65-F5344CB8AC3E}">
        <p14:creationId xmlns:p14="http://schemas.microsoft.com/office/powerpoint/2010/main" val="1365085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326AC-AB3C-4D07-9AD0-79E686B1180B}" type="datetimeFigureOut">
              <a:rPr lang="pl-PL" smtClean="0"/>
              <a:t>26.04.2026</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3D1B865F-6156-4DDA-AFCF-48AD4C018F2A}" type="slidenum">
              <a:rPr lang="pl-PL" smtClean="0"/>
              <a:t>‹#›</a:t>
            </a:fld>
            <a:endParaRPr lang="pl-PL"/>
          </a:p>
        </p:txBody>
      </p:sp>
    </p:spTree>
    <p:extLst>
      <p:ext uri="{BB962C8B-B14F-4D97-AF65-F5344CB8AC3E}">
        <p14:creationId xmlns:p14="http://schemas.microsoft.com/office/powerpoint/2010/main" val="2208827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Układ niestandard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143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w/ Takeway">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257E7FED-7243-46B3-A10D-32E13B25CA69}"/>
              </a:ext>
            </a:extLst>
          </p:cNvPr>
          <p:cNvSpPr>
            <a:spLocks noGrp="1"/>
          </p:cNvSpPr>
          <p:nvPr>
            <p:ph type="body" sz="quarter" idx="27" hasCustomPrompt="1"/>
          </p:nvPr>
        </p:nvSpPr>
        <p:spPr>
          <a:xfrm>
            <a:off x="685800" y="1508760"/>
            <a:ext cx="16802100" cy="822960"/>
          </a:xfrm>
          <a:prstGeom prst="rect">
            <a:avLst/>
          </a:prstGeom>
        </p:spPr>
        <p:txBody>
          <a:bodyPr/>
          <a:lstStyle>
            <a:lvl1pPr marL="0" marR="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solidFill>
                  <a:srgbClr val="333333"/>
                </a:solidFill>
              </a:defRPr>
            </a:lvl1pPr>
          </a:lstStyle>
          <a:p>
            <a:pPr marL="0" marR="0" lvl="0" indent="0" algn="l" defTabSz="1371600" rtl="0" eaLnBrk="1" fontAlgn="auto" latinLnBrk="0" hangingPunct="1">
              <a:lnSpc>
                <a:spcPct val="90000"/>
              </a:lnSpc>
              <a:spcBef>
                <a:spcPts val="1500"/>
              </a:spcBef>
              <a:spcAft>
                <a:spcPts val="0"/>
              </a:spcAft>
              <a:buClrTx/>
              <a:buSzTx/>
              <a:buFont typeface="Arial" panose="020B0604020202020204" pitchFamily="34" charset="0"/>
              <a:buNone/>
              <a:tabLst/>
              <a:defRPr/>
            </a:pPr>
            <a:r>
              <a:rPr lang="en-US"/>
              <a:t>SUBHEAD / TAKEAWAY (BARLOW BOLD, 16PT, GOODYEAR GREY, CAPS, UP TO TWO LINES OF TEXT) </a:t>
            </a:r>
          </a:p>
          <a:p>
            <a:pPr lvl="0"/>
            <a:endParaRPr lang="en-US"/>
          </a:p>
        </p:txBody>
      </p:sp>
      <p:sp>
        <p:nvSpPr>
          <p:cNvPr id="9" name="Text Placeholder 2">
            <a:extLst>
              <a:ext uri="{FF2B5EF4-FFF2-40B4-BE49-F238E27FC236}">
                <a16:creationId xmlns:a16="http://schemas.microsoft.com/office/drawing/2014/main" id="{5E5E4B92-E662-4959-903C-357453CA07E2}"/>
              </a:ext>
            </a:extLst>
          </p:cNvPr>
          <p:cNvSpPr>
            <a:spLocks noGrp="1"/>
          </p:cNvSpPr>
          <p:nvPr>
            <p:ph type="body" sz="quarter" idx="28" hasCustomPrompt="1"/>
          </p:nvPr>
        </p:nvSpPr>
        <p:spPr>
          <a:xfrm>
            <a:off x="685800" y="685800"/>
            <a:ext cx="16802100" cy="822960"/>
          </a:xfrm>
          <a:prstGeom prst="rect">
            <a:avLst/>
          </a:prstGeom>
        </p:spPr>
        <p:txBody>
          <a:bodyPr anchor="t"/>
          <a:lstStyle>
            <a:lvl1pPr>
              <a:defRPr sz="4800">
                <a:solidFill>
                  <a:srgbClr val="004EA8"/>
                </a:solidFill>
              </a:defRPr>
            </a:lvl1pPr>
          </a:lstStyle>
          <a:p>
            <a:pPr lvl="0"/>
            <a:r>
              <a:rPr lang="en-US"/>
              <a:t>HEADER (BARLOW BOLD, 32PT, GOODYEAR BLUE, CAPS)</a:t>
            </a:r>
          </a:p>
        </p:txBody>
      </p:sp>
      <p:sp>
        <p:nvSpPr>
          <p:cNvPr id="10" name="Text Placeholder 2">
            <a:extLst>
              <a:ext uri="{FF2B5EF4-FFF2-40B4-BE49-F238E27FC236}">
                <a16:creationId xmlns:a16="http://schemas.microsoft.com/office/drawing/2014/main" id="{CF5BF11F-19E4-43C2-97CC-5F252F8256E8}"/>
              </a:ext>
            </a:extLst>
          </p:cNvPr>
          <p:cNvSpPr>
            <a:spLocks noGrp="1"/>
          </p:cNvSpPr>
          <p:nvPr>
            <p:ph type="body" sz="quarter" idx="29" hasCustomPrompt="1"/>
          </p:nvPr>
        </p:nvSpPr>
        <p:spPr>
          <a:xfrm>
            <a:off x="685800" y="7886700"/>
            <a:ext cx="16802100" cy="1028700"/>
          </a:xfrm>
          <a:prstGeom prst="rect">
            <a:avLst/>
          </a:prstGeom>
          <a:solidFill>
            <a:srgbClr val="FEDA00"/>
          </a:solidFill>
        </p:spPr>
        <p:txBody>
          <a:bodyPr anchor="ctr"/>
          <a:lstStyle>
            <a:lvl1pPr algn="ctr">
              <a:defRPr sz="3600">
                <a:solidFill>
                  <a:srgbClr val="004EA8"/>
                </a:solidFill>
              </a:defRPr>
            </a:lvl1pPr>
          </a:lstStyle>
          <a:p>
            <a:pPr lvl="0"/>
            <a:r>
              <a:rPr lang="en-US"/>
              <a:t>Takeaway (Barlow Bold, 24pt, Goodyear blue, Caps)</a:t>
            </a:r>
          </a:p>
        </p:txBody>
      </p:sp>
      <p:sp>
        <p:nvSpPr>
          <p:cNvPr id="13" name="Content Placeholder 9">
            <a:extLst>
              <a:ext uri="{FF2B5EF4-FFF2-40B4-BE49-F238E27FC236}">
                <a16:creationId xmlns:a16="http://schemas.microsoft.com/office/drawing/2014/main" id="{50EF094D-2043-40A0-A32C-4EC42D300099}"/>
              </a:ext>
            </a:extLst>
          </p:cNvPr>
          <p:cNvSpPr>
            <a:spLocks noGrp="1"/>
          </p:cNvSpPr>
          <p:nvPr>
            <p:ph sz="quarter" idx="14" hasCustomPrompt="1"/>
          </p:nvPr>
        </p:nvSpPr>
        <p:spPr>
          <a:xfrm>
            <a:off x="685800" y="2743200"/>
            <a:ext cx="16802100" cy="4800600"/>
          </a:xfrm>
          <a:prstGeom prst="rect">
            <a:avLst/>
          </a:prstGeom>
        </p:spPr>
        <p:txBody>
          <a:bodyPr/>
          <a:lstStyle>
            <a:lvl1pPr marL="428625" indent="-428625">
              <a:buFont typeface="Arial" panose="020B0604020202020204" pitchFamily="34" charset="0"/>
              <a:buChar char="•"/>
              <a:defRPr sz="3000" b="0" cap="none">
                <a:solidFill>
                  <a:srgbClr val="333333"/>
                </a:solidFill>
              </a:defRPr>
            </a:lvl1pPr>
          </a:lstStyle>
          <a:p>
            <a:pPr lvl="0"/>
            <a:r>
              <a:rPr lang="en-US"/>
              <a:t>Bullets (Barlow Regular, 20pt, Goodyear Grey, Sentence case)</a:t>
            </a:r>
          </a:p>
        </p:txBody>
      </p:sp>
    </p:spTree>
    <p:extLst>
      <p:ext uri="{BB962C8B-B14F-4D97-AF65-F5344CB8AC3E}">
        <p14:creationId xmlns:p14="http://schemas.microsoft.com/office/powerpoint/2010/main" val="2106802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for 3x v-charts">
    <p:spTree>
      <p:nvGrpSpPr>
        <p:cNvPr id="1" name=""/>
        <p:cNvGrpSpPr/>
        <p:nvPr/>
      </p:nvGrpSpPr>
      <p:grpSpPr>
        <a:xfrm>
          <a:off x="0" y="0"/>
          <a:ext cx="0" cy="0"/>
          <a:chOff x="0" y="0"/>
          <a:chExt cx="0" cy="0"/>
        </a:xfrm>
      </p:grpSpPr>
      <p:cxnSp>
        <p:nvCxnSpPr>
          <p:cNvPr id="10" name="Straight Connector 4"/>
          <p:cNvCxnSpPr/>
          <p:nvPr userDrawn="1"/>
        </p:nvCxnSpPr>
        <p:spPr>
          <a:xfrm>
            <a:off x="1" y="1616870"/>
            <a:ext cx="4933950" cy="0"/>
          </a:xfrm>
          <a:prstGeom prst="line">
            <a:avLst/>
          </a:prstGeom>
          <a:ln>
            <a:solidFill>
              <a:srgbClr val="EBC316"/>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9"/>
          <p:cNvCxnSpPr/>
          <p:nvPr userDrawn="1"/>
        </p:nvCxnSpPr>
        <p:spPr>
          <a:xfrm>
            <a:off x="1" y="4291013"/>
            <a:ext cx="4933950" cy="0"/>
          </a:xfrm>
          <a:prstGeom prst="line">
            <a:avLst/>
          </a:prstGeom>
          <a:ln>
            <a:solidFill>
              <a:srgbClr val="EBC316"/>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1"/>
          <p:cNvCxnSpPr/>
          <p:nvPr userDrawn="1"/>
        </p:nvCxnSpPr>
        <p:spPr>
          <a:xfrm>
            <a:off x="1" y="6965157"/>
            <a:ext cx="4933950" cy="0"/>
          </a:xfrm>
          <a:prstGeom prst="line">
            <a:avLst/>
          </a:prstGeom>
          <a:ln>
            <a:solidFill>
              <a:srgbClr val="EBC316"/>
            </a:solidFill>
          </a:ln>
          <a:effectLst/>
        </p:spPr>
        <p:style>
          <a:lnRef idx="2">
            <a:schemeClr val="accent1"/>
          </a:lnRef>
          <a:fillRef idx="0">
            <a:schemeClr val="accent1"/>
          </a:fillRef>
          <a:effectRef idx="1">
            <a:schemeClr val="accent1"/>
          </a:effectRef>
          <a:fontRef idx="minor">
            <a:schemeClr val="tx1"/>
          </a:fontRef>
        </p:style>
      </p:cxnSp>
      <p:sp>
        <p:nvSpPr>
          <p:cNvPr id="9" name="Title Placeholder 12"/>
          <p:cNvSpPr>
            <a:spLocks noGrp="1"/>
          </p:cNvSpPr>
          <p:nvPr>
            <p:ph type="title"/>
          </p:nvPr>
        </p:nvSpPr>
        <p:spPr>
          <a:xfrm>
            <a:off x="552714" y="144231"/>
            <a:ext cx="16823392" cy="1118124"/>
          </a:xfrm>
          <a:prstGeom prst="rect">
            <a:avLst/>
          </a:prstGeom>
          <a:noFill/>
          <a:ln>
            <a:noFill/>
          </a:ln>
        </p:spPr>
        <p:txBody>
          <a:bodyPr vert="horz" lIns="91440" tIns="45720" rIns="91440" bIns="45720" rtlCol="0" anchor="ctr" anchorCtr="0">
            <a:noAutofit/>
          </a:bodyPr>
          <a:lstStyle>
            <a:lvl1pPr algn="r">
              <a:defRPr sz="3900" b="1" i="0">
                <a:solidFill>
                  <a:schemeClr val="bg1"/>
                </a:solidFill>
                <a:latin typeface="Trebuchet MS"/>
              </a:defRPr>
            </a:lvl1pPr>
          </a:lstStyle>
          <a:p>
            <a:r>
              <a:rPr lang="pl-PL"/>
              <a:t>Kliknij, aby edytować styl</a:t>
            </a:r>
            <a:endParaRPr lang="en-US"/>
          </a:p>
        </p:txBody>
      </p:sp>
      <p:sp>
        <p:nvSpPr>
          <p:cNvPr id="6" name="Text Placeholder 30"/>
          <p:cNvSpPr>
            <a:spLocks noGrp="1"/>
          </p:cNvSpPr>
          <p:nvPr>
            <p:ph type="body" sz="quarter" idx="15"/>
          </p:nvPr>
        </p:nvSpPr>
        <p:spPr>
          <a:xfrm>
            <a:off x="757984" y="1627268"/>
            <a:ext cx="4175968" cy="1709034"/>
          </a:xfrm>
          <a:prstGeom prst="rect">
            <a:avLst/>
          </a:prstGeom>
        </p:spPr>
        <p:txBody>
          <a:bodyPr vert="horz"/>
          <a:lstStyle>
            <a:lvl1pPr marL="0" indent="0" algn="r">
              <a:lnSpc>
                <a:spcPct val="100000"/>
              </a:lnSpc>
              <a:spcBef>
                <a:spcPts val="0"/>
              </a:spcBef>
              <a:buFontTx/>
              <a:buNone/>
              <a:defRPr sz="2400" cap="none">
                <a:solidFill>
                  <a:schemeClr val="tx1"/>
                </a:solidFill>
                <a:latin typeface="Trebuchet MS"/>
              </a:defRPr>
            </a:lvl1pPr>
          </a:lstStyle>
          <a:p>
            <a:pPr lvl="0"/>
            <a:r>
              <a:rPr lang="pl-PL"/>
              <a:t>Kliknij, aby edytować style wzorca tekstu</a:t>
            </a:r>
          </a:p>
          <a:p>
            <a:pPr lvl="1"/>
            <a:r>
              <a:rPr lang="pl-PL"/>
              <a:t>Drugi poziom</a:t>
            </a:r>
          </a:p>
          <a:p>
            <a:pPr lvl="2"/>
            <a:r>
              <a:rPr lang="pl-PL"/>
              <a:t>Trzeci poziom</a:t>
            </a:r>
          </a:p>
        </p:txBody>
      </p:sp>
      <p:sp>
        <p:nvSpPr>
          <p:cNvPr id="11" name="Text Placeholder 30"/>
          <p:cNvSpPr>
            <a:spLocks noGrp="1"/>
          </p:cNvSpPr>
          <p:nvPr>
            <p:ph type="body" sz="quarter" idx="16"/>
          </p:nvPr>
        </p:nvSpPr>
        <p:spPr>
          <a:xfrm>
            <a:off x="757984" y="4302245"/>
            <a:ext cx="4175968" cy="1709034"/>
          </a:xfrm>
          <a:prstGeom prst="rect">
            <a:avLst/>
          </a:prstGeom>
        </p:spPr>
        <p:txBody>
          <a:bodyPr vert="horz"/>
          <a:lstStyle>
            <a:lvl1pPr marL="0" indent="0" algn="r">
              <a:lnSpc>
                <a:spcPct val="100000"/>
              </a:lnSpc>
              <a:spcBef>
                <a:spcPts val="0"/>
              </a:spcBef>
              <a:buFontTx/>
              <a:buNone/>
              <a:defRPr sz="2400" cap="none">
                <a:solidFill>
                  <a:schemeClr val="tx1"/>
                </a:solidFill>
                <a:latin typeface="Trebuchet MS"/>
              </a:defRPr>
            </a:lvl1pPr>
          </a:lstStyle>
          <a:p>
            <a:pPr lvl="0"/>
            <a:r>
              <a:rPr lang="pl-PL"/>
              <a:t>Kliknij, aby edytować style wzorca tekstu</a:t>
            </a:r>
          </a:p>
          <a:p>
            <a:pPr lvl="1"/>
            <a:r>
              <a:rPr lang="pl-PL"/>
              <a:t>Drugi poziom</a:t>
            </a:r>
          </a:p>
          <a:p>
            <a:pPr lvl="2"/>
            <a:r>
              <a:rPr lang="pl-PL"/>
              <a:t>Trzeci poziom</a:t>
            </a:r>
          </a:p>
        </p:txBody>
      </p:sp>
      <p:sp>
        <p:nvSpPr>
          <p:cNvPr id="13" name="Text Placeholder 30"/>
          <p:cNvSpPr>
            <a:spLocks noGrp="1"/>
          </p:cNvSpPr>
          <p:nvPr>
            <p:ph type="body" sz="quarter" idx="17"/>
          </p:nvPr>
        </p:nvSpPr>
        <p:spPr>
          <a:xfrm>
            <a:off x="757984" y="6977223"/>
            <a:ext cx="4175968" cy="1709034"/>
          </a:xfrm>
          <a:prstGeom prst="rect">
            <a:avLst/>
          </a:prstGeom>
        </p:spPr>
        <p:txBody>
          <a:bodyPr vert="horz"/>
          <a:lstStyle>
            <a:lvl1pPr marL="0" indent="0" algn="r">
              <a:lnSpc>
                <a:spcPct val="100000"/>
              </a:lnSpc>
              <a:spcBef>
                <a:spcPts val="0"/>
              </a:spcBef>
              <a:buFontTx/>
              <a:buNone/>
              <a:defRPr sz="2400" cap="none">
                <a:solidFill>
                  <a:schemeClr val="tx1"/>
                </a:solidFill>
                <a:latin typeface="Trebuchet MS"/>
              </a:defRPr>
            </a:lvl1pPr>
          </a:lstStyle>
          <a:p>
            <a:pPr lvl="0"/>
            <a:r>
              <a:rPr lang="pl-PL"/>
              <a:t>Kliknij, aby edytować style wzorca tekstu</a:t>
            </a:r>
          </a:p>
          <a:p>
            <a:pPr lvl="1"/>
            <a:r>
              <a:rPr lang="pl-PL"/>
              <a:t>Drugi poziom</a:t>
            </a:r>
          </a:p>
          <a:p>
            <a:pPr lvl="2"/>
            <a:r>
              <a:rPr lang="pl-PL"/>
              <a:t>Trzeci poziom</a:t>
            </a:r>
          </a:p>
        </p:txBody>
      </p:sp>
      <p:sp>
        <p:nvSpPr>
          <p:cNvPr id="7" name="Chart Placeholder 6"/>
          <p:cNvSpPr>
            <a:spLocks noGrp="1"/>
          </p:cNvSpPr>
          <p:nvPr>
            <p:ph type="chart" sz="quarter" idx="18"/>
          </p:nvPr>
        </p:nvSpPr>
        <p:spPr>
          <a:xfrm>
            <a:off x="5200616" y="1517878"/>
            <a:ext cx="12584344" cy="2568008"/>
          </a:xfrm>
          <a:prstGeom prst="rect">
            <a:avLst/>
          </a:prstGeom>
        </p:spPr>
        <p:txBody>
          <a:bodyPr vert="horz"/>
          <a:lstStyle/>
          <a:p>
            <a:pPr lvl="0"/>
            <a:endParaRPr lang="en-US" noProof="0"/>
          </a:p>
        </p:txBody>
      </p:sp>
      <p:sp>
        <p:nvSpPr>
          <p:cNvPr id="16" name="Chart Placeholder 6"/>
          <p:cNvSpPr>
            <a:spLocks noGrp="1"/>
          </p:cNvSpPr>
          <p:nvPr>
            <p:ph type="chart" sz="quarter" idx="19"/>
          </p:nvPr>
        </p:nvSpPr>
        <p:spPr>
          <a:xfrm>
            <a:off x="5201285" y="4192855"/>
            <a:ext cx="12583674" cy="2568008"/>
          </a:xfrm>
          <a:prstGeom prst="rect">
            <a:avLst/>
          </a:prstGeom>
        </p:spPr>
        <p:txBody>
          <a:bodyPr vert="horz"/>
          <a:lstStyle/>
          <a:p>
            <a:pPr lvl="0"/>
            <a:endParaRPr lang="en-US" noProof="0"/>
          </a:p>
        </p:txBody>
      </p:sp>
      <p:sp>
        <p:nvSpPr>
          <p:cNvPr id="17" name="Chart Placeholder 6"/>
          <p:cNvSpPr>
            <a:spLocks noGrp="1"/>
          </p:cNvSpPr>
          <p:nvPr>
            <p:ph type="chart" sz="quarter" idx="20"/>
          </p:nvPr>
        </p:nvSpPr>
        <p:spPr>
          <a:xfrm>
            <a:off x="5200616" y="6867833"/>
            <a:ext cx="12584344" cy="2568008"/>
          </a:xfrm>
          <a:prstGeom prst="rect">
            <a:avLst/>
          </a:prstGeom>
        </p:spPr>
        <p:txBody>
          <a:bodyPr vert="horz"/>
          <a:lstStyle/>
          <a:p>
            <a:pPr lvl="0"/>
            <a:endParaRPr lang="en-US" noProof="0"/>
          </a:p>
        </p:txBody>
      </p:sp>
      <p:sp>
        <p:nvSpPr>
          <p:cNvPr id="15" name="Text Placeholder 30"/>
          <p:cNvSpPr>
            <a:spLocks noGrp="1"/>
          </p:cNvSpPr>
          <p:nvPr>
            <p:ph type="body" sz="quarter" idx="28"/>
          </p:nvPr>
        </p:nvSpPr>
        <p:spPr>
          <a:xfrm>
            <a:off x="552714" y="1155782"/>
            <a:ext cx="16823392" cy="596489"/>
          </a:xfrm>
          <a:prstGeom prst="rect">
            <a:avLst/>
          </a:prstGeom>
        </p:spPr>
        <p:txBody>
          <a:bodyPr vert="horz"/>
          <a:lstStyle>
            <a:lvl1pPr marL="0" indent="0" algn="r">
              <a:lnSpc>
                <a:spcPct val="100000"/>
              </a:lnSpc>
              <a:spcBef>
                <a:spcPts val="0"/>
              </a:spcBef>
              <a:buFontTx/>
              <a:buNone/>
              <a:defRPr sz="2100" b="1" i="0" cap="none" baseline="0">
                <a:solidFill>
                  <a:schemeClr val="tx1"/>
                </a:solidFill>
                <a:latin typeface="Trebuchet MS"/>
              </a:defRPr>
            </a:lvl1pPr>
          </a:lstStyle>
          <a:p>
            <a:pPr lvl="0"/>
            <a:r>
              <a:rPr lang="pl-PL"/>
              <a:t>Kliknij, aby edytować style wzorca tekstu</a:t>
            </a:r>
          </a:p>
        </p:txBody>
      </p:sp>
      <p:sp>
        <p:nvSpPr>
          <p:cNvPr id="18" name="Footer Placeholder 2"/>
          <p:cNvSpPr>
            <a:spLocks noGrp="1"/>
          </p:cNvSpPr>
          <p:nvPr>
            <p:ph type="ftr" sz="quarter" idx="29"/>
          </p:nvPr>
        </p:nvSpPr>
        <p:spPr/>
        <p:txBody>
          <a:bodyPr/>
          <a:lstStyle>
            <a:lvl1pPr>
              <a:defRPr/>
            </a:lvl1pPr>
          </a:lstStyle>
          <a:p>
            <a:pPr>
              <a:defRPr/>
            </a:pPr>
            <a:r>
              <a:rPr lang="en-US"/>
              <a:t>www.debica.com.pl</a:t>
            </a:r>
          </a:p>
        </p:txBody>
      </p:sp>
      <p:sp>
        <p:nvSpPr>
          <p:cNvPr id="19" name="Slide Number Placeholder 3"/>
          <p:cNvSpPr>
            <a:spLocks noGrp="1"/>
          </p:cNvSpPr>
          <p:nvPr>
            <p:ph type="sldNum" sz="quarter" idx="30"/>
          </p:nvPr>
        </p:nvSpPr>
        <p:spPr/>
        <p:txBody>
          <a:bodyPr/>
          <a:lstStyle>
            <a:lvl1pPr>
              <a:defRPr/>
            </a:lvl1pPr>
          </a:lstStyle>
          <a:p>
            <a:pPr>
              <a:defRPr/>
            </a:pPr>
            <a:fld id="{F03EB6C9-D702-4838-913E-FA35910CDDDB}" type="slidenum">
              <a:rPr lang="en-US"/>
              <a:pPr>
                <a:defRPr/>
              </a:pPr>
              <a:t>‹#›</a:t>
            </a:fld>
            <a:endParaRPr lang="en-US"/>
          </a:p>
        </p:txBody>
      </p:sp>
    </p:spTree>
    <p:extLst>
      <p:ext uri="{BB962C8B-B14F-4D97-AF65-F5344CB8AC3E}">
        <p14:creationId xmlns:p14="http://schemas.microsoft.com/office/powerpoint/2010/main" val="2937575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lajd koncowy">
    <p:spTree>
      <p:nvGrpSpPr>
        <p:cNvPr id="1" name=""/>
        <p:cNvGrpSpPr/>
        <p:nvPr/>
      </p:nvGrpSpPr>
      <p:grpSpPr>
        <a:xfrm>
          <a:off x="0" y="0"/>
          <a:ext cx="0" cy="0"/>
          <a:chOff x="0" y="0"/>
          <a:chExt cx="0" cy="0"/>
        </a:xfrm>
      </p:grpSpPr>
      <p:sp>
        <p:nvSpPr>
          <p:cNvPr id="11" name="Symbol zastępczy obrazu 10">
            <a:extLst>
              <a:ext uri="{FF2B5EF4-FFF2-40B4-BE49-F238E27FC236}">
                <a16:creationId xmlns:a16="http://schemas.microsoft.com/office/drawing/2014/main" id="{67DF8517-42A7-42BB-943F-C7273631E458}"/>
              </a:ext>
            </a:extLst>
          </p:cNvPr>
          <p:cNvSpPr>
            <a:spLocks noGrp="1"/>
          </p:cNvSpPr>
          <p:nvPr>
            <p:ph type="pic" sz="quarter" idx="13"/>
          </p:nvPr>
        </p:nvSpPr>
        <p:spPr>
          <a:xfrm>
            <a:off x="288925" y="284163"/>
            <a:ext cx="17710150" cy="9720262"/>
          </a:xfrm>
          <a:solidFill>
            <a:schemeClr val="bg1">
              <a:lumMod val="85000"/>
            </a:schemeClr>
          </a:solidFill>
        </p:spPr>
        <p:txBody>
          <a:bodyPr anchor="ctr"/>
          <a:lstStyle>
            <a:lvl1pPr marL="0" indent="0" algn="ctr">
              <a:buNone/>
              <a:defRPr/>
            </a:lvl1pPr>
          </a:lstStyle>
          <a:p>
            <a:endParaRPr lang="pl-PL"/>
          </a:p>
        </p:txBody>
      </p:sp>
      <p:sp>
        <p:nvSpPr>
          <p:cNvPr id="2" name="Title 1"/>
          <p:cNvSpPr>
            <a:spLocks noGrp="1"/>
          </p:cNvSpPr>
          <p:nvPr>
            <p:ph type="ctrTitle"/>
          </p:nvPr>
        </p:nvSpPr>
        <p:spPr>
          <a:xfrm>
            <a:off x="1224000" y="3352800"/>
            <a:ext cx="9432000" cy="3581400"/>
          </a:xfrm>
        </p:spPr>
        <p:txBody>
          <a:bodyPr anchor="ctr">
            <a:noAutofit/>
          </a:bodyPr>
          <a:lstStyle>
            <a:lvl1pPr algn="l">
              <a:defRPr sz="9600">
                <a:solidFill>
                  <a:schemeClr val="accent1"/>
                </a:solidFill>
              </a:defRPr>
            </a:lvl1pPr>
          </a:lstStyle>
          <a:p>
            <a:r>
              <a:rPr lang="pl-PL"/>
              <a:t>Kliknij, aby edytować styl</a:t>
            </a:r>
            <a:endParaRPr lang="en-US"/>
          </a:p>
        </p:txBody>
      </p:sp>
      <p:sp>
        <p:nvSpPr>
          <p:cNvPr id="3" name="Subtitle 2"/>
          <p:cNvSpPr>
            <a:spLocks noGrp="1"/>
          </p:cNvSpPr>
          <p:nvPr>
            <p:ph type="subTitle" idx="1"/>
          </p:nvPr>
        </p:nvSpPr>
        <p:spPr>
          <a:xfrm>
            <a:off x="1224000" y="7277420"/>
            <a:ext cx="9432000" cy="647586"/>
          </a:xfrm>
        </p:spPr>
        <p:txBody>
          <a:bodyPr>
            <a:noAutofit/>
          </a:bodyPr>
          <a:lstStyle>
            <a:lvl1pPr marL="0" indent="0" algn="l">
              <a:buNone/>
              <a:defRPr sz="20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pl-PL"/>
              <a:t>Kliknij, aby edytować styl wzorca podtytułu</a:t>
            </a:r>
            <a:endParaRPr lang="en-US"/>
          </a:p>
        </p:txBody>
      </p:sp>
      <p:sp>
        <p:nvSpPr>
          <p:cNvPr id="4" name="Date Placeholder 3"/>
          <p:cNvSpPr>
            <a:spLocks noGrp="1"/>
          </p:cNvSpPr>
          <p:nvPr>
            <p:ph type="dt" sz="half" idx="10"/>
          </p:nvPr>
        </p:nvSpPr>
        <p:spPr>
          <a:xfrm>
            <a:off x="15335400" y="823500"/>
            <a:ext cx="2141424" cy="547688"/>
          </a:xfrm>
        </p:spPr>
        <p:txBody>
          <a:bodyPr lIns="0" tIns="0" rIns="0" bIns="0"/>
          <a:lstStyle>
            <a:lvl1pPr algn="r">
              <a:defRPr>
                <a:solidFill>
                  <a:schemeClr val="bg1"/>
                </a:solidFill>
              </a:defRPr>
            </a:lvl1pPr>
          </a:lstStyle>
          <a:p>
            <a:fld id="{3296EF02-DDFB-4932-8AE9-ED9867835BB2}" type="datetime4">
              <a:rPr lang="pl-PL" smtClean="0"/>
              <a:t>26 kwietnia 2026</a:t>
            </a:fld>
            <a:endParaRPr lang="pl-PL"/>
          </a:p>
        </p:txBody>
      </p:sp>
      <p:sp>
        <p:nvSpPr>
          <p:cNvPr id="5" name="Footer Placeholder 4"/>
          <p:cNvSpPr>
            <a:spLocks noGrp="1"/>
          </p:cNvSpPr>
          <p:nvPr>
            <p:ph type="ftr" sz="quarter" idx="11"/>
          </p:nvPr>
        </p:nvSpPr>
        <p:spPr>
          <a:xfrm>
            <a:off x="1944000" y="8915812"/>
            <a:ext cx="11376000" cy="547688"/>
          </a:xfrm>
        </p:spPr>
        <p:txBody>
          <a:bodyPr/>
          <a:lstStyle>
            <a:lvl1pPr>
              <a:defRPr>
                <a:solidFill>
                  <a:schemeClr val="bg1"/>
                </a:solidFill>
              </a:defRPr>
            </a:lvl1pPr>
          </a:lstStyle>
          <a:p>
            <a:endParaRPr lang="pl-PL"/>
          </a:p>
        </p:txBody>
      </p:sp>
      <p:sp>
        <p:nvSpPr>
          <p:cNvPr id="6" name="Slide Number Placeholder 5"/>
          <p:cNvSpPr>
            <a:spLocks noGrp="1"/>
          </p:cNvSpPr>
          <p:nvPr>
            <p:ph type="sldNum" sz="quarter" idx="12"/>
          </p:nvPr>
        </p:nvSpPr>
        <p:spPr>
          <a:xfrm>
            <a:off x="1224000" y="8915812"/>
            <a:ext cx="533976" cy="547688"/>
          </a:xfrm>
        </p:spPr>
        <p:txBody>
          <a:bodyPr/>
          <a:lstStyle>
            <a:lvl1pPr>
              <a:defRPr>
                <a:solidFill>
                  <a:schemeClr val="bg1"/>
                </a:solidFill>
              </a:defRPr>
            </a:lvl1pPr>
          </a:lstStyle>
          <a:p>
            <a:fld id="{3D1B865F-6156-4DDA-AFCF-48AD4C018F2A}" type="slidenum">
              <a:rPr lang="pl-PL" smtClean="0"/>
              <a:pPr/>
              <a:t>‹#›</a:t>
            </a:fld>
            <a:endParaRPr lang="pl-PL"/>
          </a:p>
        </p:txBody>
      </p:sp>
      <p:pic>
        <p:nvPicPr>
          <p:cNvPr id="9" name="Grafika 8">
            <a:extLst>
              <a:ext uri="{FF2B5EF4-FFF2-40B4-BE49-F238E27FC236}">
                <a16:creationId xmlns:a16="http://schemas.microsoft.com/office/drawing/2014/main" id="{56175E35-7F57-4B97-BD3A-E1F85F4D048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3536000" y="8599500"/>
            <a:ext cx="3940824" cy="958159"/>
          </a:xfrm>
          <a:prstGeom prst="rect">
            <a:avLst/>
          </a:prstGeom>
        </p:spPr>
      </p:pic>
    </p:spTree>
    <p:extLst>
      <p:ext uri="{BB962C8B-B14F-4D97-AF65-F5344CB8AC3E}">
        <p14:creationId xmlns:p14="http://schemas.microsoft.com/office/powerpoint/2010/main" val="4192091801"/>
      </p:ext>
    </p:extLst>
  </p:cSld>
  <p:clrMapOvr>
    <a:masterClrMapping/>
  </p:clrMapOvr>
  <p:hf sldNum="0" hdr="0" ftr="0"/>
  <p:extLst>
    <p:ext uri="{DCECCB84-F9BA-43D5-87BE-67443E8EF086}">
      <p15:sldGuideLst xmlns:p15="http://schemas.microsoft.com/office/powerpoint/2012/main">
        <p15:guide id="1" pos="11004">
          <p15:clr>
            <a:srgbClr val="FBAE40"/>
          </p15:clr>
        </p15:guide>
        <p15:guide id="2" orient="horz" pos="58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08A326AC-AB3C-4D07-9AD0-79E686B1180B}" type="datetimeFigureOut">
              <a:rPr lang="pl-PL" smtClean="0"/>
              <a:t>26.04.2026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D1B865F-6156-4DDA-AFCF-48AD4C018F2A}" type="slidenum">
              <a:rPr lang="pl-PL" smtClean="0"/>
              <a:t>‹#›</a:t>
            </a:fld>
            <a:endParaRPr lang="pl-PL"/>
          </a:p>
        </p:txBody>
      </p:sp>
    </p:spTree>
    <p:extLst>
      <p:ext uri="{BB962C8B-B14F-4D97-AF65-F5344CB8AC3E}">
        <p14:creationId xmlns:p14="http://schemas.microsoft.com/office/powerpoint/2010/main" val="111929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936000" y="2882900"/>
            <a:ext cx="8093700" cy="638254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Content Placeholder 3"/>
          <p:cNvSpPr>
            <a:spLocks noGrp="1"/>
          </p:cNvSpPr>
          <p:nvPr>
            <p:ph sz="half" idx="2"/>
          </p:nvPr>
        </p:nvSpPr>
        <p:spPr>
          <a:xfrm>
            <a:off x="9258300" y="2882900"/>
            <a:ext cx="8093700" cy="6382545"/>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08A326AC-AB3C-4D07-9AD0-79E686B1180B}" type="datetimeFigureOut">
              <a:rPr lang="pl-PL" smtClean="0"/>
              <a:t>26.04.2026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D1B865F-6156-4DDA-AFCF-48AD4C018F2A}" type="slidenum">
              <a:rPr lang="pl-PL" smtClean="0"/>
              <a:t>‹#›</a:t>
            </a:fld>
            <a:endParaRPr lang="pl-PL"/>
          </a:p>
        </p:txBody>
      </p:sp>
    </p:spTree>
    <p:extLst>
      <p:ext uri="{BB962C8B-B14F-4D97-AF65-F5344CB8AC3E}">
        <p14:creationId xmlns:p14="http://schemas.microsoft.com/office/powerpoint/2010/main" val="2463769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ony opis">
    <p:spTree>
      <p:nvGrpSpPr>
        <p:cNvPr id="1" name=""/>
        <p:cNvGrpSpPr/>
        <p:nvPr/>
      </p:nvGrpSpPr>
      <p:grpSpPr>
        <a:xfrm>
          <a:off x="0" y="0"/>
          <a:ext cx="0" cy="0"/>
          <a:chOff x="0" y="0"/>
          <a:chExt cx="0" cy="0"/>
        </a:xfrm>
      </p:grpSpPr>
      <p:sp>
        <p:nvSpPr>
          <p:cNvPr id="2" name="Title 1"/>
          <p:cNvSpPr>
            <a:spLocks noGrp="1"/>
          </p:cNvSpPr>
          <p:nvPr>
            <p:ph type="title"/>
          </p:nvPr>
        </p:nvSpPr>
        <p:spPr>
          <a:xfrm>
            <a:off x="936000" y="601743"/>
            <a:ext cx="8208000" cy="1988345"/>
          </a:xfrm>
        </p:spPr>
        <p:txBody>
          <a:bodyPr/>
          <a:lstStyle/>
          <a:p>
            <a:r>
              <a:rPr lang="pl-PL"/>
              <a:t>Kliknij, aby edytować styl</a:t>
            </a:r>
            <a:endParaRPr lang="en-US"/>
          </a:p>
        </p:txBody>
      </p:sp>
      <p:sp>
        <p:nvSpPr>
          <p:cNvPr id="3" name="Content Placeholder 2"/>
          <p:cNvSpPr>
            <a:spLocks noGrp="1"/>
          </p:cNvSpPr>
          <p:nvPr>
            <p:ph sz="half" idx="1"/>
          </p:nvPr>
        </p:nvSpPr>
        <p:spPr>
          <a:xfrm>
            <a:off x="936000" y="2882900"/>
            <a:ext cx="6768000" cy="6382545"/>
          </a:xfrm>
        </p:spPr>
        <p:txBody>
          <a:bodyPr/>
          <a:lstStyle>
            <a:lvl1pPr marL="0" indent="0">
              <a:buNone/>
              <a:defRPr/>
            </a:lvl1pPr>
            <a:lvl2pPr marL="180975" indent="-180975">
              <a:defRPr/>
            </a:lvl2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08A326AC-AB3C-4D07-9AD0-79E686B1180B}" type="datetimeFigureOut">
              <a:rPr lang="pl-PL" smtClean="0"/>
              <a:t>26.04.2026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D1B865F-6156-4DDA-AFCF-48AD4C018F2A}" type="slidenum">
              <a:rPr lang="pl-PL" smtClean="0"/>
              <a:t>‹#›</a:t>
            </a:fld>
            <a:endParaRPr lang="pl-PL"/>
          </a:p>
        </p:txBody>
      </p:sp>
      <p:sp>
        <p:nvSpPr>
          <p:cNvPr id="8" name="Prostokąt 7">
            <a:extLst>
              <a:ext uri="{FF2B5EF4-FFF2-40B4-BE49-F238E27FC236}">
                <a16:creationId xmlns:a16="http://schemas.microsoft.com/office/drawing/2014/main" id="{6E13A995-99CA-44D7-8C7D-75D362B537EA}"/>
              </a:ext>
            </a:extLst>
          </p:cNvPr>
          <p:cNvSpPr/>
          <p:nvPr userDrawn="1"/>
        </p:nvSpPr>
        <p:spPr>
          <a:xfrm>
            <a:off x="11880000" y="3234045"/>
            <a:ext cx="5832000" cy="4789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ymbol zastępczy obrazu 10">
            <a:extLst>
              <a:ext uri="{FF2B5EF4-FFF2-40B4-BE49-F238E27FC236}">
                <a16:creationId xmlns:a16="http://schemas.microsoft.com/office/drawing/2014/main" id="{7C0A3D3D-8B24-489F-8EF6-641CE7361F99}"/>
              </a:ext>
            </a:extLst>
          </p:cNvPr>
          <p:cNvSpPr>
            <a:spLocks noGrp="1"/>
          </p:cNvSpPr>
          <p:nvPr>
            <p:ph type="pic" sz="quarter" idx="13" hasCustomPrompt="1"/>
          </p:nvPr>
        </p:nvSpPr>
        <p:spPr>
          <a:xfrm>
            <a:off x="8351838" y="1255713"/>
            <a:ext cx="5400675" cy="7920037"/>
          </a:xfrm>
          <a:solidFill>
            <a:schemeClr val="bg1">
              <a:lumMod val="85000"/>
            </a:schemeClr>
          </a:solidFill>
        </p:spPr>
        <p:txBody>
          <a:bodyPr anchor="ctr"/>
          <a:lstStyle>
            <a:lvl1pPr marL="0" indent="0" algn="ctr">
              <a:buNone/>
              <a:defRPr/>
            </a:lvl1pPr>
          </a:lstStyle>
          <a:p>
            <a:r>
              <a:rPr lang="pl-PL"/>
              <a:t>Zdjęcie opony bez tła</a:t>
            </a:r>
          </a:p>
        </p:txBody>
      </p:sp>
    </p:spTree>
    <p:extLst>
      <p:ext uri="{BB962C8B-B14F-4D97-AF65-F5344CB8AC3E}">
        <p14:creationId xmlns:p14="http://schemas.microsoft.com/office/powerpoint/2010/main" val="1740125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wa elementy zawartośc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D5DF5991-5DDA-4B9D-B0AB-19C2AAF5C2C3}"/>
              </a:ext>
            </a:extLst>
          </p:cNvPr>
          <p:cNvSpPr/>
          <p:nvPr userDrawn="1"/>
        </p:nvSpPr>
        <p:spPr>
          <a:xfrm>
            <a:off x="7787640" y="2712721"/>
            <a:ext cx="9883140" cy="57835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sz="half" idx="1"/>
          </p:nvPr>
        </p:nvSpPr>
        <p:spPr>
          <a:xfrm>
            <a:off x="936000" y="2882901"/>
            <a:ext cx="5400000" cy="5572600"/>
          </a:xfrm>
        </p:spPr>
        <p:txBody>
          <a:bodyPr/>
          <a:lstStyle>
            <a:lvl1pPr marL="0" indent="0">
              <a:lnSpc>
                <a:spcPct val="100000"/>
              </a:lnSpc>
              <a:spcBef>
                <a:spcPts val="0"/>
              </a:spcBef>
              <a:spcAft>
                <a:spcPts val="600"/>
              </a:spcAft>
              <a:buNone/>
              <a:defRPr/>
            </a:lvl1pPr>
            <a:lvl2pPr marL="685800" indent="0">
              <a:lnSpc>
                <a:spcPct val="100000"/>
              </a:lnSpc>
              <a:spcBef>
                <a:spcPts val="0"/>
              </a:spcBef>
              <a:spcAft>
                <a:spcPts val="600"/>
              </a:spcAft>
              <a:buNone/>
              <a:defRPr/>
            </a:lvl2pPr>
            <a:lvl3pPr marL="1371600" indent="0">
              <a:lnSpc>
                <a:spcPct val="100000"/>
              </a:lnSpc>
              <a:spcBef>
                <a:spcPts val="0"/>
              </a:spcBef>
              <a:spcAft>
                <a:spcPts val="600"/>
              </a:spcAft>
              <a:buNone/>
              <a:defRPr/>
            </a:lvl3pPr>
            <a:lvl4pPr marL="2057400" indent="0">
              <a:lnSpc>
                <a:spcPct val="100000"/>
              </a:lnSpc>
              <a:spcBef>
                <a:spcPts val="0"/>
              </a:spcBef>
              <a:spcAft>
                <a:spcPts val="600"/>
              </a:spcAft>
              <a:buNone/>
              <a:defRPr/>
            </a:lvl4pPr>
            <a:lvl5pPr marL="2743200" indent="0">
              <a:lnSpc>
                <a:spcPct val="100000"/>
              </a:lnSpc>
              <a:spcBef>
                <a:spcPts val="0"/>
              </a:spcBef>
              <a:spcAft>
                <a:spcPts val="600"/>
              </a:spcAft>
              <a:buNone/>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5" name="Date Placeholder 4"/>
          <p:cNvSpPr>
            <a:spLocks noGrp="1"/>
          </p:cNvSpPr>
          <p:nvPr>
            <p:ph type="dt" sz="half" idx="10"/>
          </p:nvPr>
        </p:nvSpPr>
        <p:spPr/>
        <p:txBody>
          <a:bodyPr/>
          <a:lstStyle/>
          <a:p>
            <a:fld id="{08A326AC-AB3C-4D07-9AD0-79E686B1180B}" type="datetimeFigureOut">
              <a:rPr lang="pl-PL" smtClean="0"/>
              <a:t>26.04.2026</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3D1B865F-6156-4DDA-AFCF-48AD4C018F2A}" type="slidenum">
              <a:rPr lang="pl-PL" smtClean="0"/>
              <a:t>‹#›</a:t>
            </a:fld>
            <a:endParaRPr lang="pl-PL"/>
          </a:p>
        </p:txBody>
      </p:sp>
      <p:sp>
        <p:nvSpPr>
          <p:cNvPr id="12" name="Symbol zastępczy obrazu 11">
            <a:extLst>
              <a:ext uri="{FF2B5EF4-FFF2-40B4-BE49-F238E27FC236}">
                <a16:creationId xmlns:a16="http://schemas.microsoft.com/office/drawing/2014/main" id="{B1227CF4-51AE-4541-ABEA-B36C18111001}"/>
              </a:ext>
            </a:extLst>
          </p:cNvPr>
          <p:cNvSpPr>
            <a:spLocks noGrp="1"/>
          </p:cNvSpPr>
          <p:nvPr>
            <p:ph type="pic" sz="quarter" idx="13"/>
          </p:nvPr>
        </p:nvSpPr>
        <p:spPr>
          <a:xfrm>
            <a:off x="8064000" y="2225040"/>
            <a:ext cx="5904413" cy="6661785"/>
          </a:xfrm>
          <a:solidFill>
            <a:schemeClr val="bg1">
              <a:lumMod val="85000"/>
            </a:schemeClr>
          </a:solidFill>
          <a:ln>
            <a:noFill/>
          </a:ln>
        </p:spPr>
        <p:txBody>
          <a:bodyPr anchor="ctr"/>
          <a:lstStyle>
            <a:lvl1pPr marL="0" indent="0" algn="ctr">
              <a:buNone/>
              <a:defRPr/>
            </a:lvl1pPr>
          </a:lstStyle>
          <a:p>
            <a:endParaRPr lang="pl-PL"/>
          </a:p>
        </p:txBody>
      </p:sp>
      <p:sp>
        <p:nvSpPr>
          <p:cNvPr id="14" name="Symbol zastępczy tekstu 13">
            <a:extLst>
              <a:ext uri="{FF2B5EF4-FFF2-40B4-BE49-F238E27FC236}">
                <a16:creationId xmlns:a16="http://schemas.microsoft.com/office/drawing/2014/main" id="{BC77C3C1-C5ED-46F8-960C-D4561D22957C}"/>
              </a:ext>
            </a:extLst>
          </p:cNvPr>
          <p:cNvSpPr>
            <a:spLocks noGrp="1"/>
          </p:cNvSpPr>
          <p:nvPr>
            <p:ph type="body" sz="quarter" idx="14"/>
          </p:nvPr>
        </p:nvSpPr>
        <p:spPr>
          <a:xfrm>
            <a:off x="14523346" y="3984661"/>
            <a:ext cx="2592500" cy="3239700"/>
          </a:xfrm>
        </p:spPr>
        <p:txBody>
          <a:bodyPr anchor="ctr">
            <a:noAutofit/>
          </a:bodyPr>
          <a:lstStyle>
            <a:lvl1pPr marL="0" indent="0" algn="ctr">
              <a:buNone/>
              <a:defRPr sz="3200">
                <a:latin typeface="+mj-lt"/>
              </a:defRPr>
            </a:lvl1pPr>
            <a:lvl2pPr marL="685800" indent="0" algn="ctr">
              <a:buNone/>
              <a:defRPr>
                <a:latin typeface="+mj-lt"/>
              </a:defRPr>
            </a:lvl2pPr>
            <a:lvl3pPr marL="1371600" indent="0" algn="ctr">
              <a:buNone/>
              <a:defRPr>
                <a:latin typeface="+mj-lt"/>
              </a:defRPr>
            </a:lvl3pPr>
            <a:lvl4pPr marL="2057400" indent="0" algn="ctr">
              <a:buNone/>
              <a:defRPr>
                <a:latin typeface="+mj-lt"/>
              </a:defRPr>
            </a:lvl4pPr>
            <a:lvl5pPr marL="2743200" indent="0" algn="ctr">
              <a:buNone/>
              <a:defRPr>
                <a:latin typeface="+mj-lt"/>
              </a:defRPr>
            </a:lvl5pPr>
          </a:lstStyle>
          <a:p>
            <a:pPr lvl="0"/>
            <a:r>
              <a:rPr lang="pl-PL"/>
              <a:t>Kliknij, aby edytować style wzorca tekstu</a:t>
            </a:r>
          </a:p>
        </p:txBody>
      </p:sp>
    </p:spTree>
    <p:extLst>
      <p:ext uri="{BB962C8B-B14F-4D97-AF65-F5344CB8AC3E}">
        <p14:creationId xmlns:p14="http://schemas.microsoft.com/office/powerpoint/2010/main" val="196800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arząd">
    <p:spTree>
      <p:nvGrpSpPr>
        <p:cNvPr id="1" name=""/>
        <p:cNvGrpSpPr/>
        <p:nvPr/>
      </p:nvGrpSpPr>
      <p:grpSpPr>
        <a:xfrm>
          <a:off x="0" y="0"/>
          <a:ext cx="0" cy="0"/>
          <a:chOff x="0" y="0"/>
          <a:chExt cx="0" cy="0"/>
        </a:xfrm>
      </p:grpSpPr>
      <p:sp>
        <p:nvSpPr>
          <p:cNvPr id="16" name="Prostokąt 15">
            <a:extLst>
              <a:ext uri="{FF2B5EF4-FFF2-40B4-BE49-F238E27FC236}">
                <a16:creationId xmlns:a16="http://schemas.microsoft.com/office/drawing/2014/main" id="{CF15CE92-5D0A-4CEC-B387-D44B37500AEF}"/>
              </a:ext>
            </a:extLst>
          </p:cNvPr>
          <p:cNvSpPr/>
          <p:nvPr userDrawn="1"/>
        </p:nvSpPr>
        <p:spPr>
          <a:xfrm>
            <a:off x="1728000" y="3199500"/>
            <a:ext cx="2808000" cy="28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a:extLst>
              <a:ext uri="{FF2B5EF4-FFF2-40B4-BE49-F238E27FC236}">
                <a16:creationId xmlns:a16="http://schemas.microsoft.com/office/drawing/2014/main" id="{BB797195-4165-40E0-9C6A-7E7E3F4E6A55}"/>
              </a:ext>
            </a:extLst>
          </p:cNvPr>
          <p:cNvSpPr/>
          <p:nvPr userDrawn="1"/>
        </p:nvSpPr>
        <p:spPr>
          <a:xfrm>
            <a:off x="5832000" y="3199500"/>
            <a:ext cx="2808000" cy="28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a:extLst>
              <a:ext uri="{FF2B5EF4-FFF2-40B4-BE49-F238E27FC236}">
                <a16:creationId xmlns:a16="http://schemas.microsoft.com/office/drawing/2014/main" id="{257FE5F2-99B0-42CD-B02F-1E74594D74B2}"/>
              </a:ext>
            </a:extLst>
          </p:cNvPr>
          <p:cNvSpPr/>
          <p:nvPr userDrawn="1"/>
        </p:nvSpPr>
        <p:spPr>
          <a:xfrm>
            <a:off x="9936000" y="3199500"/>
            <a:ext cx="2808000" cy="28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a:extLst>
              <a:ext uri="{FF2B5EF4-FFF2-40B4-BE49-F238E27FC236}">
                <a16:creationId xmlns:a16="http://schemas.microsoft.com/office/drawing/2014/main" id="{3313DB8D-1496-4EBA-915E-274A89BB6A58}"/>
              </a:ext>
            </a:extLst>
          </p:cNvPr>
          <p:cNvSpPr/>
          <p:nvPr userDrawn="1"/>
        </p:nvSpPr>
        <p:spPr>
          <a:xfrm>
            <a:off x="14040000" y="3199500"/>
            <a:ext cx="2808000" cy="28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obrazu 11">
            <a:extLst>
              <a:ext uri="{FF2B5EF4-FFF2-40B4-BE49-F238E27FC236}">
                <a16:creationId xmlns:a16="http://schemas.microsoft.com/office/drawing/2014/main" id="{7F82FA84-4BFD-447A-9CD8-2B30E064F1DC}"/>
              </a:ext>
            </a:extLst>
          </p:cNvPr>
          <p:cNvSpPr>
            <a:spLocks noGrp="1"/>
          </p:cNvSpPr>
          <p:nvPr>
            <p:ph type="pic" sz="quarter" idx="13"/>
          </p:nvPr>
        </p:nvSpPr>
        <p:spPr>
          <a:xfrm>
            <a:off x="1511300" y="2970213"/>
            <a:ext cx="2808288" cy="2808000"/>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13" name="Symbol zastępczy obrazu 11">
            <a:extLst>
              <a:ext uri="{FF2B5EF4-FFF2-40B4-BE49-F238E27FC236}">
                <a16:creationId xmlns:a16="http://schemas.microsoft.com/office/drawing/2014/main" id="{1A054D2D-D48B-4B05-B2DD-D95D5965B202}"/>
              </a:ext>
            </a:extLst>
          </p:cNvPr>
          <p:cNvSpPr>
            <a:spLocks noGrp="1"/>
          </p:cNvSpPr>
          <p:nvPr>
            <p:ph type="pic" sz="quarter" idx="14"/>
          </p:nvPr>
        </p:nvSpPr>
        <p:spPr>
          <a:xfrm>
            <a:off x="5615588" y="2970213"/>
            <a:ext cx="2808288" cy="2808000"/>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14" name="Symbol zastępczy obrazu 11">
            <a:extLst>
              <a:ext uri="{FF2B5EF4-FFF2-40B4-BE49-F238E27FC236}">
                <a16:creationId xmlns:a16="http://schemas.microsoft.com/office/drawing/2014/main" id="{4A8DDD37-9C23-4E87-904B-6597C10967E6}"/>
              </a:ext>
            </a:extLst>
          </p:cNvPr>
          <p:cNvSpPr>
            <a:spLocks noGrp="1"/>
          </p:cNvSpPr>
          <p:nvPr>
            <p:ph type="pic" sz="quarter" idx="15"/>
          </p:nvPr>
        </p:nvSpPr>
        <p:spPr>
          <a:xfrm>
            <a:off x="9719876" y="2970213"/>
            <a:ext cx="2808288" cy="2808000"/>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15" name="Symbol zastępczy obrazu 11">
            <a:extLst>
              <a:ext uri="{FF2B5EF4-FFF2-40B4-BE49-F238E27FC236}">
                <a16:creationId xmlns:a16="http://schemas.microsoft.com/office/drawing/2014/main" id="{059BA928-2E57-4460-9825-ED0505E75C06}"/>
              </a:ext>
            </a:extLst>
          </p:cNvPr>
          <p:cNvSpPr>
            <a:spLocks noGrp="1"/>
          </p:cNvSpPr>
          <p:nvPr>
            <p:ph type="pic" sz="quarter" idx="16"/>
          </p:nvPr>
        </p:nvSpPr>
        <p:spPr>
          <a:xfrm>
            <a:off x="13824164" y="2970213"/>
            <a:ext cx="2808288" cy="2808000"/>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2" name="Title 1"/>
          <p:cNvSpPr>
            <a:spLocks noGrp="1"/>
          </p:cNvSpPr>
          <p:nvPr>
            <p:ph type="title"/>
          </p:nvPr>
        </p:nvSpPr>
        <p:spPr/>
        <p:txBody>
          <a:bodyPr/>
          <a:lstStyle/>
          <a:p>
            <a:r>
              <a:rPr lang="pl-PL"/>
              <a:t>Kliknij, aby edytować styl</a:t>
            </a:r>
            <a:endParaRPr lang="en-US"/>
          </a:p>
        </p:txBody>
      </p:sp>
      <p:sp>
        <p:nvSpPr>
          <p:cNvPr id="4" name="Date Placeholder 3"/>
          <p:cNvSpPr>
            <a:spLocks noGrp="1"/>
          </p:cNvSpPr>
          <p:nvPr>
            <p:ph type="dt" sz="half" idx="10"/>
          </p:nvPr>
        </p:nvSpPr>
        <p:spPr/>
        <p:txBody>
          <a:bodyPr/>
          <a:lstStyle/>
          <a:p>
            <a:fld id="{08A326AC-AB3C-4D07-9AD0-79E686B1180B}" type="datetimeFigureOut">
              <a:rPr lang="pl-PL" smtClean="0"/>
              <a:t>26.04.2026</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3D1B865F-6156-4DDA-AFCF-48AD4C018F2A}" type="slidenum">
              <a:rPr lang="pl-PL" smtClean="0"/>
              <a:t>‹#›</a:t>
            </a:fld>
            <a:endParaRPr lang="pl-PL"/>
          </a:p>
        </p:txBody>
      </p:sp>
    </p:spTree>
    <p:extLst>
      <p:ext uri="{BB962C8B-B14F-4D97-AF65-F5344CB8AC3E}">
        <p14:creationId xmlns:p14="http://schemas.microsoft.com/office/powerpoint/2010/main" val="1539425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ytat">
    <p:spTree>
      <p:nvGrpSpPr>
        <p:cNvPr id="1" name=""/>
        <p:cNvGrpSpPr/>
        <p:nvPr/>
      </p:nvGrpSpPr>
      <p:grpSpPr>
        <a:xfrm>
          <a:off x="0" y="0"/>
          <a:ext cx="0" cy="0"/>
          <a:chOff x="0" y="0"/>
          <a:chExt cx="0" cy="0"/>
        </a:xfrm>
      </p:grpSpPr>
      <p:sp>
        <p:nvSpPr>
          <p:cNvPr id="11" name="Symbol zastępczy obrazu 10">
            <a:extLst>
              <a:ext uri="{FF2B5EF4-FFF2-40B4-BE49-F238E27FC236}">
                <a16:creationId xmlns:a16="http://schemas.microsoft.com/office/drawing/2014/main" id="{67DF8517-42A7-42BB-943F-C7273631E458}"/>
              </a:ext>
            </a:extLst>
          </p:cNvPr>
          <p:cNvSpPr>
            <a:spLocks noGrp="1"/>
          </p:cNvSpPr>
          <p:nvPr>
            <p:ph type="pic" sz="quarter" idx="13"/>
          </p:nvPr>
        </p:nvSpPr>
        <p:spPr>
          <a:xfrm>
            <a:off x="288925" y="284163"/>
            <a:ext cx="17710150" cy="9720262"/>
          </a:xfrm>
          <a:solidFill>
            <a:schemeClr val="bg1">
              <a:lumMod val="85000"/>
            </a:schemeClr>
          </a:solidFill>
        </p:spPr>
        <p:txBody>
          <a:bodyPr anchor="ctr"/>
          <a:lstStyle>
            <a:lvl1pPr marL="0" indent="0" algn="ctr">
              <a:buNone/>
              <a:defRPr/>
            </a:lvl1pPr>
          </a:lstStyle>
          <a:p>
            <a:endParaRPr lang="pl-PL"/>
          </a:p>
        </p:txBody>
      </p:sp>
      <p:sp>
        <p:nvSpPr>
          <p:cNvPr id="2" name="Title 1"/>
          <p:cNvSpPr>
            <a:spLocks noGrp="1"/>
          </p:cNvSpPr>
          <p:nvPr>
            <p:ph type="ctrTitle"/>
          </p:nvPr>
        </p:nvSpPr>
        <p:spPr>
          <a:xfrm>
            <a:off x="9864000" y="2124150"/>
            <a:ext cx="7776000" cy="6038700"/>
          </a:xfrm>
        </p:spPr>
        <p:txBody>
          <a:bodyPr anchor="ctr">
            <a:noAutofit/>
          </a:bodyPr>
          <a:lstStyle>
            <a:lvl1pPr algn="l">
              <a:defRPr sz="9600">
                <a:solidFill>
                  <a:schemeClr val="tx1"/>
                </a:solidFill>
              </a:defRPr>
            </a:lvl1pPr>
          </a:lstStyle>
          <a:p>
            <a:r>
              <a:rPr lang="pl-PL"/>
              <a:t>Kliknij, aby edytować styl</a:t>
            </a:r>
            <a:endParaRPr lang="en-US"/>
          </a:p>
        </p:txBody>
      </p:sp>
      <p:pic>
        <p:nvPicPr>
          <p:cNvPr id="10" name="Grafika 9">
            <a:extLst>
              <a:ext uri="{FF2B5EF4-FFF2-40B4-BE49-F238E27FC236}">
                <a16:creationId xmlns:a16="http://schemas.microsoft.com/office/drawing/2014/main" id="{A751D236-F574-4366-AEDC-F88863FF62C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6022148" y="9355501"/>
            <a:ext cx="1694352" cy="411959"/>
          </a:xfrm>
          <a:prstGeom prst="rect">
            <a:avLst/>
          </a:prstGeom>
        </p:spPr>
      </p:pic>
      <p:sp>
        <p:nvSpPr>
          <p:cNvPr id="12" name="Date Placeholder 3">
            <a:extLst>
              <a:ext uri="{FF2B5EF4-FFF2-40B4-BE49-F238E27FC236}">
                <a16:creationId xmlns:a16="http://schemas.microsoft.com/office/drawing/2014/main" id="{21A9AE37-F3A6-4096-8CB3-A9232DFFA09D}"/>
              </a:ext>
            </a:extLst>
          </p:cNvPr>
          <p:cNvSpPr>
            <a:spLocks noGrp="1"/>
          </p:cNvSpPr>
          <p:nvPr>
            <p:ph type="dt" sz="half" idx="10"/>
          </p:nvPr>
        </p:nvSpPr>
        <p:spPr>
          <a:xfrm>
            <a:off x="936000" y="9433575"/>
            <a:ext cx="1296000" cy="547688"/>
          </a:xfrm>
        </p:spPr>
        <p:txBody>
          <a:bodyPr/>
          <a:lstStyle>
            <a:lvl1pPr>
              <a:defRPr>
                <a:solidFill>
                  <a:schemeClr val="bg1"/>
                </a:solidFill>
              </a:defRPr>
            </a:lvl1pPr>
          </a:lstStyle>
          <a:p>
            <a:fld id="{08A326AC-AB3C-4D07-9AD0-79E686B1180B}" type="datetimeFigureOut">
              <a:rPr lang="pl-PL" smtClean="0"/>
              <a:pPr/>
              <a:t>26.04.2026</a:t>
            </a:fld>
            <a:endParaRPr lang="pl-PL"/>
          </a:p>
        </p:txBody>
      </p:sp>
      <p:sp>
        <p:nvSpPr>
          <p:cNvPr id="13" name="Footer Placeholder 4">
            <a:extLst>
              <a:ext uri="{FF2B5EF4-FFF2-40B4-BE49-F238E27FC236}">
                <a16:creationId xmlns:a16="http://schemas.microsoft.com/office/drawing/2014/main" id="{3497B157-7B17-47B3-A271-90C0BC4AEE4D}"/>
              </a:ext>
            </a:extLst>
          </p:cNvPr>
          <p:cNvSpPr>
            <a:spLocks noGrp="1"/>
          </p:cNvSpPr>
          <p:nvPr>
            <p:ph type="ftr" sz="quarter" idx="11"/>
          </p:nvPr>
        </p:nvSpPr>
        <p:spPr>
          <a:xfrm>
            <a:off x="2448000" y="9433575"/>
            <a:ext cx="12168000" cy="547688"/>
          </a:xfrm>
        </p:spPr>
        <p:txBody>
          <a:bodyPr/>
          <a:lstStyle>
            <a:lvl1pPr>
              <a:defRPr>
                <a:solidFill>
                  <a:schemeClr val="bg1"/>
                </a:solidFill>
              </a:defRPr>
            </a:lvl1pPr>
          </a:lstStyle>
          <a:p>
            <a:endParaRPr lang="pl-PL"/>
          </a:p>
        </p:txBody>
      </p:sp>
      <p:sp>
        <p:nvSpPr>
          <p:cNvPr id="14" name="Slide Number Placeholder 5">
            <a:extLst>
              <a:ext uri="{FF2B5EF4-FFF2-40B4-BE49-F238E27FC236}">
                <a16:creationId xmlns:a16="http://schemas.microsoft.com/office/drawing/2014/main" id="{94ECC660-35DB-4030-9971-8F5A0F65E301}"/>
              </a:ext>
            </a:extLst>
          </p:cNvPr>
          <p:cNvSpPr>
            <a:spLocks noGrp="1"/>
          </p:cNvSpPr>
          <p:nvPr>
            <p:ph type="sldNum" sz="quarter" idx="12"/>
          </p:nvPr>
        </p:nvSpPr>
        <p:spPr>
          <a:xfrm>
            <a:off x="14688000" y="9433575"/>
            <a:ext cx="946800" cy="547688"/>
          </a:xfrm>
        </p:spPr>
        <p:txBody>
          <a:bodyPr/>
          <a:lstStyle>
            <a:lvl1pPr>
              <a:defRPr>
                <a:solidFill>
                  <a:schemeClr val="bg1"/>
                </a:solidFill>
              </a:defRPr>
            </a:lvl1pPr>
          </a:lstStyle>
          <a:p>
            <a:fld id="{3D1B865F-6156-4DDA-AFCF-48AD4C018F2A}" type="slidenum">
              <a:rPr lang="pl-PL" smtClean="0"/>
              <a:pPr/>
              <a:t>‹#›</a:t>
            </a:fld>
            <a:endParaRPr lang="pl-PL"/>
          </a:p>
        </p:txBody>
      </p:sp>
    </p:spTree>
    <p:extLst>
      <p:ext uri="{BB962C8B-B14F-4D97-AF65-F5344CB8AC3E}">
        <p14:creationId xmlns:p14="http://schemas.microsoft.com/office/powerpoint/2010/main" val="4265803106"/>
      </p:ext>
    </p:extLst>
  </p:cSld>
  <p:clrMapOvr>
    <a:masterClrMapping/>
  </p:clrMapOvr>
  <p:hf sldNum="0" hdr="0" ftr="0"/>
  <p:extLst>
    <p:ext uri="{DCECCB84-F9BA-43D5-87BE-67443E8EF086}">
      <p15:sldGuideLst xmlns:p15="http://schemas.microsoft.com/office/powerpoint/2012/main">
        <p15:guide id="1" pos="11004">
          <p15:clr>
            <a:srgbClr val="FBAE40"/>
          </p15:clr>
        </p15:guide>
        <p15:guide id="2" orient="horz" pos="58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zdjecia">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8580E351-3A0B-4CAA-A3FA-30B9507B0238}"/>
              </a:ext>
            </a:extLst>
          </p:cNvPr>
          <p:cNvSpPr/>
          <p:nvPr userDrawn="1"/>
        </p:nvSpPr>
        <p:spPr>
          <a:xfrm>
            <a:off x="1152000" y="3198805"/>
            <a:ext cx="5184000" cy="410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Symbol zastępczy obrazu 11">
            <a:extLst>
              <a:ext uri="{FF2B5EF4-FFF2-40B4-BE49-F238E27FC236}">
                <a16:creationId xmlns:a16="http://schemas.microsoft.com/office/drawing/2014/main" id="{4031F783-DC1C-4183-9FD4-1F8E92841A7D}"/>
              </a:ext>
            </a:extLst>
          </p:cNvPr>
          <p:cNvSpPr>
            <a:spLocks noGrp="1"/>
          </p:cNvSpPr>
          <p:nvPr>
            <p:ph type="pic" sz="quarter" idx="13"/>
          </p:nvPr>
        </p:nvSpPr>
        <p:spPr>
          <a:xfrm>
            <a:off x="935916" y="2976856"/>
            <a:ext cx="5184000" cy="4104695"/>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2" name="Title 1"/>
          <p:cNvSpPr>
            <a:spLocks noGrp="1"/>
          </p:cNvSpPr>
          <p:nvPr>
            <p:ph type="title"/>
          </p:nvPr>
        </p:nvSpPr>
        <p:spPr/>
        <p:txBody>
          <a:bodyPr/>
          <a:lstStyle/>
          <a:p>
            <a:r>
              <a:rPr lang="pl-PL"/>
              <a:t>Kliknij, aby edytować styl</a:t>
            </a:r>
            <a:endParaRPr lang="en-US"/>
          </a:p>
        </p:txBody>
      </p:sp>
      <p:sp>
        <p:nvSpPr>
          <p:cNvPr id="3" name="Date Placeholder 2"/>
          <p:cNvSpPr>
            <a:spLocks noGrp="1"/>
          </p:cNvSpPr>
          <p:nvPr>
            <p:ph type="dt" sz="half" idx="10"/>
          </p:nvPr>
        </p:nvSpPr>
        <p:spPr/>
        <p:txBody>
          <a:bodyPr/>
          <a:lstStyle/>
          <a:p>
            <a:fld id="{08A326AC-AB3C-4D07-9AD0-79E686B1180B}" type="datetimeFigureOut">
              <a:rPr lang="pl-PL" smtClean="0"/>
              <a:t>26.04.2026</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3D1B865F-6156-4DDA-AFCF-48AD4C018F2A}" type="slidenum">
              <a:rPr lang="pl-PL" smtClean="0"/>
              <a:t>‹#›</a:t>
            </a:fld>
            <a:endParaRPr lang="pl-PL"/>
          </a:p>
        </p:txBody>
      </p:sp>
      <p:sp>
        <p:nvSpPr>
          <p:cNvPr id="12" name="Prostokąt 11">
            <a:extLst>
              <a:ext uri="{FF2B5EF4-FFF2-40B4-BE49-F238E27FC236}">
                <a16:creationId xmlns:a16="http://schemas.microsoft.com/office/drawing/2014/main" id="{75BDAC2C-74A4-473C-AB4D-7BA2A095203F}"/>
              </a:ext>
            </a:extLst>
          </p:cNvPr>
          <p:cNvSpPr/>
          <p:nvPr userDrawn="1"/>
        </p:nvSpPr>
        <p:spPr>
          <a:xfrm>
            <a:off x="6768084" y="3198805"/>
            <a:ext cx="5184000" cy="410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ymbol zastępczy obrazu 11">
            <a:extLst>
              <a:ext uri="{FF2B5EF4-FFF2-40B4-BE49-F238E27FC236}">
                <a16:creationId xmlns:a16="http://schemas.microsoft.com/office/drawing/2014/main" id="{4FF9F6D0-F3A9-4AF6-B872-22A9042F7DD4}"/>
              </a:ext>
            </a:extLst>
          </p:cNvPr>
          <p:cNvSpPr>
            <a:spLocks noGrp="1"/>
          </p:cNvSpPr>
          <p:nvPr>
            <p:ph type="pic" sz="quarter" idx="14"/>
          </p:nvPr>
        </p:nvSpPr>
        <p:spPr>
          <a:xfrm>
            <a:off x="6552000" y="2976856"/>
            <a:ext cx="5184000" cy="4104695"/>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14" name="Prostokąt 13">
            <a:extLst>
              <a:ext uri="{FF2B5EF4-FFF2-40B4-BE49-F238E27FC236}">
                <a16:creationId xmlns:a16="http://schemas.microsoft.com/office/drawing/2014/main" id="{3FBD836A-F096-4C51-9489-27CF03912CB7}"/>
              </a:ext>
            </a:extLst>
          </p:cNvPr>
          <p:cNvSpPr/>
          <p:nvPr userDrawn="1"/>
        </p:nvSpPr>
        <p:spPr>
          <a:xfrm>
            <a:off x="12384168" y="3198805"/>
            <a:ext cx="5184000" cy="41046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Symbol zastępczy obrazu 11">
            <a:extLst>
              <a:ext uri="{FF2B5EF4-FFF2-40B4-BE49-F238E27FC236}">
                <a16:creationId xmlns:a16="http://schemas.microsoft.com/office/drawing/2014/main" id="{A60578BA-550B-4E56-B657-7FB5BD79DE5A}"/>
              </a:ext>
            </a:extLst>
          </p:cNvPr>
          <p:cNvSpPr>
            <a:spLocks noGrp="1"/>
          </p:cNvSpPr>
          <p:nvPr>
            <p:ph type="pic" sz="quarter" idx="15"/>
          </p:nvPr>
        </p:nvSpPr>
        <p:spPr>
          <a:xfrm>
            <a:off x="12168084" y="2976856"/>
            <a:ext cx="5184000" cy="4104695"/>
          </a:xfrm>
          <a:solidFill>
            <a:schemeClr val="bg1">
              <a:lumMod val="85000"/>
            </a:schemeClr>
          </a:solidFill>
        </p:spPr>
        <p:txBody>
          <a:bodyPr anchor="ctr"/>
          <a:lstStyle>
            <a:lvl1pPr marL="0" indent="0" algn="ctr">
              <a:buFont typeface="Wingdings" panose="05000000000000000000" pitchFamily="2" charset="2"/>
              <a:buNone/>
              <a:defRPr/>
            </a:lvl1pPr>
          </a:lstStyle>
          <a:p>
            <a:endParaRPr lang="pl-PL"/>
          </a:p>
        </p:txBody>
      </p:sp>
      <p:sp>
        <p:nvSpPr>
          <p:cNvPr id="17" name="Symbol zastępczy tekstu 16">
            <a:extLst>
              <a:ext uri="{FF2B5EF4-FFF2-40B4-BE49-F238E27FC236}">
                <a16:creationId xmlns:a16="http://schemas.microsoft.com/office/drawing/2014/main" id="{6DD2AE77-EA81-43EE-9230-D85BAF683EBD}"/>
              </a:ext>
            </a:extLst>
          </p:cNvPr>
          <p:cNvSpPr>
            <a:spLocks noGrp="1"/>
          </p:cNvSpPr>
          <p:nvPr>
            <p:ph type="body" sz="quarter" idx="16"/>
          </p:nvPr>
        </p:nvSpPr>
        <p:spPr>
          <a:xfrm>
            <a:off x="935375" y="7783115"/>
            <a:ext cx="16416000" cy="1440737"/>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657175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35C7A6C6-D40E-4BC8-897F-2012706685D8}"/>
              </a:ext>
            </a:extLst>
          </p:cNvPr>
          <p:cNvSpPr/>
          <p:nvPr userDrawn="1"/>
        </p:nvSpPr>
        <p:spPr>
          <a:xfrm>
            <a:off x="299201" y="283369"/>
            <a:ext cx="17700668" cy="972026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pl-PL" sz="4050"/>
          </a:p>
        </p:txBody>
      </p:sp>
      <p:sp>
        <p:nvSpPr>
          <p:cNvPr id="2" name="Title Placeholder 1"/>
          <p:cNvSpPr>
            <a:spLocks noGrp="1"/>
          </p:cNvSpPr>
          <p:nvPr>
            <p:ph type="title"/>
          </p:nvPr>
        </p:nvSpPr>
        <p:spPr>
          <a:xfrm>
            <a:off x="936000" y="601743"/>
            <a:ext cx="16416000" cy="1988345"/>
          </a:xfrm>
          <a:prstGeom prst="rect">
            <a:avLst/>
          </a:prstGeom>
        </p:spPr>
        <p:txBody>
          <a:bodyPr vert="horz" lIns="91440" tIns="45720" rIns="91440" bIns="45720" rtlCol="0" anchor="ctr">
            <a:noAutofit/>
          </a:bodyPr>
          <a:lstStyle/>
          <a:p>
            <a:r>
              <a:rPr lang="pl-PL"/>
              <a:t>Kliknij, aby edytować styl</a:t>
            </a:r>
            <a:endParaRPr lang="en-US"/>
          </a:p>
        </p:txBody>
      </p:sp>
      <p:sp>
        <p:nvSpPr>
          <p:cNvPr id="3" name="Text Placeholder 2"/>
          <p:cNvSpPr>
            <a:spLocks noGrp="1"/>
          </p:cNvSpPr>
          <p:nvPr>
            <p:ph type="body" idx="1"/>
          </p:nvPr>
        </p:nvSpPr>
        <p:spPr>
          <a:xfrm>
            <a:off x="936000" y="2873458"/>
            <a:ext cx="16416000" cy="6198676"/>
          </a:xfrm>
          <a:prstGeom prst="rect">
            <a:avLst/>
          </a:prstGeom>
        </p:spPr>
        <p:txBody>
          <a:bodyPr vert="horz" lIns="91440" tIns="45720" rIns="91440" bIns="45720" rtlCol="0">
            <a:no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936000" y="9433575"/>
            <a:ext cx="1296000" cy="547688"/>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08A326AC-AB3C-4D07-9AD0-79E686B1180B}" type="datetimeFigureOut">
              <a:rPr lang="pl-PL" smtClean="0"/>
              <a:pPr/>
              <a:t>26.04.2026</a:t>
            </a:fld>
            <a:endParaRPr lang="pl-PL"/>
          </a:p>
        </p:txBody>
      </p:sp>
      <p:sp>
        <p:nvSpPr>
          <p:cNvPr id="5" name="Footer Placeholder 4"/>
          <p:cNvSpPr>
            <a:spLocks noGrp="1"/>
          </p:cNvSpPr>
          <p:nvPr>
            <p:ph type="ftr" sz="quarter" idx="3"/>
          </p:nvPr>
        </p:nvSpPr>
        <p:spPr>
          <a:xfrm>
            <a:off x="2448000" y="9433575"/>
            <a:ext cx="12168000" cy="547688"/>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endParaRPr lang="pl-PL"/>
          </a:p>
        </p:txBody>
      </p:sp>
      <p:sp>
        <p:nvSpPr>
          <p:cNvPr id="6" name="Slide Number Placeholder 5"/>
          <p:cNvSpPr>
            <a:spLocks noGrp="1"/>
          </p:cNvSpPr>
          <p:nvPr>
            <p:ph type="sldNum" sz="quarter" idx="4"/>
          </p:nvPr>
        </p:nvSpPr>
        <p:spPr>
          <a:xfrm>
            <a:off x="14688000" y="9433575"/>
            <a:ext cx="946800" cy="547688"/>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D1B865F-6156-4DDA-AFCF-48AD4C018F2A}" type="slidenum">
              <a:rPr lang="pl-PL" smtClean="0"/>
              <a:pPr/>
              <a:t>‹#›</a:t>
            </a:fld>
            <a:endParaRPr lang="pl-PL"/>
          </a:p>
        </p:txBody>
      </p:sp>
      <p:pic>
        <p:nvPicPr>
          <p:cNvPr id="10" name="Grafika 9">
            <a:extLst>
              <a:ext uri="{FF2B5EF4-FFF2-40B4-BE49-F238E27FC236}">
                <a16:creationId xmlns:a16="http://schemas.microsoft.com/office/drawing/2014/main" id="{53CF693D-C3C2-46D9-8CCC-8AF20EE69331}"/>
              </a:ext>
            </a:extLst>
          </p:cNvPr>
          <p:cNvPicPr>
            <a:picLocks noChangeAspect="1"/>
          </p:cNvPicPr>
          <p:nvPr userDrawn="1"/>
        </p:nvPicPr>
        <p:blipFill>
          <a:blip>
            <a:extLst>
              <a:ext uri="{96DAC541-7B7A-43D3-8B79-37D633B846F1}">
                <asvg:svgBlip xmlns:asvg="http://schemas.microsoft.com/office/drawing/2016/SVG/main" r:embed="rId16"/>
              </a:ext>
            </a:extLst>
          </a:blip>
          <a:stretch>
            <a:fillRect/>
          </a:stretch>
        </p:blipFill>
        <p:spPr>
          <a:xfrm>
            <a:off x="16022148" y="9355501"/>
            <a:ext cx="1694352" cy="411959"/>
          </a:xfrm>
          <a:prstGeom prst="rect">
            <a:avLst/>
          </a:prstGeom>
        </p:spPr>
      </p:pic>
      <p:sp>
        <p:nvSpPr>
          <p:cNvPr id="9" name="Prostokąt 8">
            <a:extLst>
              <a:ext uri="{FF2B5EF4-FFF2-40B4-BE49-F238E27FC236}">
                <a16:creationId xmlns:a16="http://schemas.microsoft.com/office/drawing/2014/main" id="{C1CC79F1-E378-4D67-BDCF-8306B4E36C92}"/>
              </a:ext>
            </a:extLst>
          </p:cNvPr>
          <p:cNvSpPr/>
          <p:nvPr userDrawn="1"/>
        </p:nvSpPr>
        <p:spPr>
          <a:xfrm>
            <a:off x="3400" y="823500"/>
            <a:ext cx="788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36291252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4" r:id="rId4"/>
    <p:sldLayoutId id="2147483671" r:id="rId5"/>
    <p:sldLayoutId id="2147483668" r:id="rId6"/>
    <p:sldLayoutId id="2147483669" r:id="rId7"/>
    <p:sldLayoutId id="2147483670" r:id="rId8"/>
    <p:sldLayoutId id="2147483673" r:id="rId9"/>
    <p:sldLayoutId id="2147483666" r:id="rId10"/>
    <p:sldLayoutId id="2147483667" r:id="rId11"/>
    <p:sldLayoutId id="2147483674" r:id="rId12"/>
    <p:sldLayoutId id="2147483675" r:id="rId13"/>
    <p:sldLayoutId id="2147483676" r:id="rId14"/>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2" userDrawn="1">
          <p15:clr>
            <a:srgbClr val="F26B43"/>
          </p15:clr>
        </p15:guide>
        <p15:guide id="2" orient="horz" pos="6302" userDrawn="1">
          <p15:clr>
            <a:srgbClr val="F26B43"/>
          </p15:clr>
        </p15:guide>
        <p15:guide id="3" orient="horz" pos="179" userDrawn="1">
          <p15:clr>
            <a:srgbClr val="F26B43"/>
          </p15:clr>
        </p15:guide>
        <p15:guide id="4" pos="11339" userDrawn="1">
          <p15:clr>
            <a:srgbClr val="F26B43"/>
          </p15:clr>
        </p15:guide>
        <p15:guide id="5" orient="horz" pos="614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chart" Target="../charts/chart10.xml"/><Relationship Id="rId4" Type="http://schemas.openxmlformats.org/officeDocument/2006/relationships/chart" Target="../charts/chart9.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chart" Target="../charts/chart13.xml"/><Relationship Id="rId4" Type="http://schemas.openxmlformats.org/officeDocument/2006/relationships/chart" Target="../charts/char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7.svg"/><Relationship Id="rId5" Type="http://schemas.openxmlformats.org/officeDocument/2006/relationships/chart" Target="../charts/chart16.xml"/><Relationship Id="rId4" Type="http://schemas.openxmlformats.org/officeDocument/2006/relationships/chart" Target="../charts/char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3.xml"/><Relationship Id="rId5" Type="http://schemas.openxmlformats.org/officeDocument/2006/relationships/chart" Target="../charts/chart22.xml"/><Relationship Id="rId4" Type="http://schemas.openxmlformats.org/officeDocument/2006/relationships/chart" Target="../charts/chart21.xml"/></Relationships>
</file>

<file path=ppt/slides/_rels/slide2.xml.rels><?xml version="1.0" encoding="UTF-8" standalone="yes"?>
<Relationships xmlns="http://schemas.openxmlformats.org/package/2006/relationships"><Relationship Id="rId2" Type="http://schemas.openxmlformats.org/officeDocument/2006/relationships/hyperlink" Target="https://corporate.goodyear.com/content/dam/goodyear-corp/documents/policies/global-privacy-policy/global-privacy-policy-polish.pdf"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3.xml"/><Relationship Id="rId5" Type="http://schemas.openxmlformats.org/officeDocument/2006/relationships/chart" Target="../charts/chart26.xml"/><Relationship Id="rId4" Type="http://schemas.openxmlformats.org/officeDocument/2006/relationships/chart" Target="../charts/chart25.xml"/></Relationships>
</file>

<file path=ppt/slides/_rels/slide2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chart" Target="../charts/chart3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svg"/></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chart" Target="../charts/chart4.xml"/><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jpe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6.svg"/><Relationship Id="rId5" Type="http://schemas.openxmlformats.org/officeDocument/2006/relationships/chart" Target="../charts/chart7.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a:xfrm>
            <a:off x="288925" y="284163"/>
            <a:ext cx="17710150" cy="9720262"/>
          </a:xfrm>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152000" y="3352800"/>
            <a:ext cx="9432000" cy="3581400"/>
          </a:xfrm>
        </p:spPr>
        <p:txBody>
          <a:bodyPr>
            <a:normAutofit fontScale="90000"/>
          </a:bodyPr>
          <a:lstStyle/>
          <a:p>
            <a:r>
              <a:rPr lang="pl-PL"/>
              <a:t>Podsumowanie wyników Spółki</a:t>
            </a:r>
            <a:br>
              <a:rPr lang="pl-PL"/>
            </a:br>
            <a:r>
              <a:rPr lang="pl-PL"/>
              <a:t>za 2025 rok</a:t>
            </a:r>
          </a:p>
        </p:txBody>
      </p:sp>
      <p:sp>
        <p:nvSpPr>
          <p:cNvPr id="4" name="Symbol zastępczy daty 3">
            <a:extLst>
              <a:ext uri="{FF2B5EF4-FFF2-40B4-BE49-F238E27FC236}">
                <a16:creationId xmlns:a16="http://schemas.microsoft.com/office/drawing/2014/main" id="{B5AE7159-1538-43B4-A954-1CF234624532}"/>
              </a:ext>
            </a:extLst>
          </p:cNvPr>
          <p:cNvSpPr>
            <a:spLocks noGrp="1"/>
          </p:cNvSpPr>
          <p:nvPr>
            <p:ph type="dt" sz="half" idx="10"/>
          </p:nvPr>
        </p:nvSpPr>
        <p:spPr/>
        <p:txBody>
          <a:bodyPr/>
          <a:lstStyle/>
          <a:p>
            <a:fld id="{E76E94F4-4F90-4E4F-8B13-B99E892366E4}" type="datetime4">
              <a:rPr lang="pl-PL" smtClean="0"/>
              <a:pPr/>
              <a:t>26 kwietnia 2026</a:t>
            </a:fld>
            <a:endParaRPr lang="pl-PL"/>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637301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iekt 2"/>
          <p:cNvGraphicFramePr>
            <a:graphicFrameLocks noChangeAspect="1"/>
          </p:cNvGraphicFramePr>
          <p:nvPr/>
        </p:nvGraphicFramePr>
        <p:xfrm>
          <a:off x="6651033" y="2270737"/>
          <a:ext cx="5526512" cy="5866606"/>
        </p:xfrm>
        <a:graphic>
          <a:graphicData uri="http://schemas.openxmlformats.org/drawingml/2006/chart">
            <c:chart xmlns:c="http://schemas.openxmlformats.org/drawingml/2006/chart" xmlns:r="http://schemas.openxmlformats.org/officeDocument/2006/relationships" r:id="rId3"/>
          </a:graphicData>
        </a:graphic>
      </p:graphicFrame>
      <p:sp>
        <p:nvSpPr>
          <p:cNvPr id="15362" name="Text Box 2"/>
          <p:cNvSpPr txBox="1">
            <a:spLocks noChangeArrowheads="1"/>
          </p:cNvSpPr>
          <p:nvPr/>
        </p:nvSpPr>
        <p:spPr bwMode="auto">
          <a:xfrm>
            <a:off x="-653696" y="1077516"/>
            <a:ext cx="13847871"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80" tIns="34290" rIns="68580" bIns="34290" anchor="ctr"/>
          <a:lstStyle/>
          <a:p>
            <a:pPr eaLnBrk="1" hangingPunct="1">
              <a:lnSpc>
                <a:spcPct val="93000"/>
              </a:lnSpc>
              <a:buClr>
                <a:srgbClr val="000000"/>
              </a:buClr>
              <a:buSzPct val="100000"/>
              <a:buFont typeface="Times New Roman" pitchFamily="18" charset="0"/>
              <a:buNone/>
            </a:pPr>
            <a:endParaRPr lang="pl-PL" altLang="pl-PL">
              <a:solidFill>
                <a:srgbClr val="FFFFFF"/>
              </a:solidFill>
              <a:latin typeface="Arial" pitchFamily="34" charset="0"/>
            </a:endParaRPr>
          </a:p>
        </p:txBody>
      </p:sp>
      <p:sp>
        <p:nvSpPr>
          <p:cNvPr id="15364" name="Text Box 5"/>
          <p:cNvSpPr txBox="1">
            <a:spLocks noChangeArrowheads="1"/>
          </p:cNvSpPr>
          <p:nvPr/>
        </p:nvSpPr>
        <p:spPr bwMode="auto">
          <a:xfrm>
            <a:off x="1043118" y="2130512"/>
            <a:ext cx="1603995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9pPr>
          </a:lstStyle>
          <a:p>
            <a:pPr>
              <a:lnSpc>
                <a:spcPts val="2860"/>
              </a:lnSpc>
              <a:buSzPct val="100000"/>
            </a:pPr>
            <a:endParaRPr lang="pl-PL" altLang="pl-PL" sz="5000">
              <a:solidFill>
                <a:srgbClr val="000000"/>
              </a:solidFill>
              <a:latin typeface="Swis721Blk2EU"/>
            </a:endParaRPr>
          </a:p>
        </p:txBody>
      </p:sp>
      <p:sp>
        <p:nvSpPr>
          <p:cNvPr id="10" name="pole tekstowe 9"/>
          <p:cNvSpPr txBox="1"/>
          <p:nvPr/>
        </p:nvSpPr>
        <p:spPr>
          <a:xfrm>
            <a:off x="5654647" y="1546623"/>
            <a:ext cx="1220470" cy="196453"/>
          </a:xfrm>
          <a:prstGeom prst="rect">
            <a:avLst/>
          </a:prstGeom>
          <a:noFill/>
        </p:spPr>
        <p:txBody>
          <a:bodyPr lIns="68580" tIns="34290" rIns="68580" bIns="34290">
            <a:spAutoFit/>
          </a:bodyPr>
          <a:lstStyle/>
          <a:p>
            <a:pPr eaLnBrk="1" hangingPunct="1">
              <a:defRPr/>
            </a:pPr>
            <a:r>
              <a:rPr lang="pl-PL" sz="800" b="1">
                <a:solidFill>
                  <a:srgbClr val="FFFFFF"/>
                </a:solidFill>
                <a:latin typeface="Calibri" pitchFamily="34" charset="0"/>
              </a:rPr>
              <a:t>23,0</a:t>
            </a:r>
            <a:r>
              <a:rPr lang="pl-PL" sz="800" b="1">
                <a:solidFill>
                  <a:srgbClr val="FFFFFF"/>
                </a:solidFill>
                <a:latin typeface="Arial"/>
              </a:rPr>
              <a:t>%</a:t>
            </a:r>
          </a:p>
        </p:txBody>
      </p:sp>
      <p:sp>
        <p:nvSpPr>
          <p:cNvPr id="15370" name="Text Box 3"/>
          <p:cNvSpPr txBox="1">
            <a:spLocks noChangeArrowheads="1"/>
          </p:cNvSpPr>
          <p:nvPr/>
        </p:nvSpPr>
        <p:spPr bwMode="auto">
          <a:xfrm>
            <a:off x="1420508" y="8487826"/>
            <a:ext cx="475328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Europa Środkowo-Wschodnia</a:t>
            </a:r>
          </a:p>
          <a:p>
            <a:pPr algn="r" eaLnBrk="1" hangingPunct="1">
              <a:buSzPct val="100000"/>
            </a:pPr>
            <a:r>
              <a:rPr lang="pl-PL" altLang="pl-PL" i="1">
                <a:solidFill>
                  <a:srgbClr val="000000"/>
                </a:solidFill>
                <a:latin typeface="+mn-lt"/>
              </a:rPr>
              <a:t>(bez Polski = -1,5%)</a:t>
            </a:r>
          </a:p>
        </p:txBody>
      </p:sp>
      <p:sp>
        <p:nvSpPr>
          <p:cNvPr id="15373" name="Text Box 3"/>
          <p:cNvSpPr txBox="1">
            <a:spLocks noChangeArrowheads="1"/>
          </p:cNvSpPr>
          <p:nvPr/>
        </p:nvSpPr>
        <p:spPr bwMode="auto">
          <a:xfrm>
            <a:off x="6048000" y="9158939"/>
            <a:ext cx="9667703" cy="52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i="1">
                <a:solidFill>
                  <a:srgbClr val="000000"/>
                </a:solidFill>
                <a:latin typeface="+mn-lt"/>
              </a:rPr>
              <a:t>Źródło: </a:t>
            </a:r>
            <a:r>
              <a:rPr lang="pl-PL" altLang="pl-PL" i="1" err="1">
                <a:solidFill>
                  <a:srgbClr val="000000"/>
                </a:solidFill>
                <a:latin typeface="+mn-lt"/>
              </a:rPr>
              <a:t>Europool</a:t>
            </a:r>
            <a:r>
              <a:rPr lang="pl-PL" altLang="pl-PL" i="1">
                <a:solidFill>
                  <a:srgbClr val="000000"/>
                </a:solidFill>
                <a:latin typeface="+mn-lt"/>
              </a:rPr>
              <a:t>/ERMC</a:t>
            </a:r>
          </a:p>
          <a:p>
            <a:pPr algn="r" eaLnBrk="1" hangingPunct="1">
              <a:buSzPct val="100000"/>
            </a:pPr>
            <a:r>
              <a:rPr lang="pl-PL" altLang="pl-PL" i="1">
                <a:solidFill>
                  <a:srgbClr val="000000"/>
                </a:solidFill>
                <a:latin typeface="+mn-lt"/>
              </a:rPr>
              <a:t>[nie uwzględnia importu z Azji, nie objętego badaniem </a:t>
            </a:r>
            <a:r>
              <a:rPr lang="pl-PL" altLang="pl-PL" i="1" err="1">
                <a:solidFill>
                  <a:srgbClr val="000000"/>
                </a:solidFill>
                <a:latin typeface="+mn-lt"/>
              </a:rPr>
              <a:t>Europool</a:t>
            </a:r>
            <a:r>
              <a:rPr lang="pl-PL" altLang="pl-PL" i="1">
                <a:solidFill>
                  <a:srgbClr val="000000"/>
                </a:solidFill>
                <a:latin typeface="+mn-lt"/>
              </a:rPr>
              <a:t>]</a:t>
            </a:r>
          </a:p>
        </p:txBody>
      </p:sp>
      <p:graphicFrame>
        <p:nvGraphicFramePr>
          <p:cNvPr id="8" name="Obiekt 2"/>
          <p:cNvGraphicFramePr>
            <a:graphicFrameLocks noChangeAspect="1"/>
          </p:cNvGraphicFramePr>
          <p:nvPr/>
        </p:nvGraphicFramePr>
        <p:xfrm>
          <a:off x="1184349" y="2268000"/>
          <a:ext cx="5526512" cy="5866606"/>
        </p:xfrm>
        <a:graphic>
          <a:graphicData uri="http://schemas.openxmlformats.org/drawingml/2006/chart">
            <c:chart xmlns:c="http://schemas.openxmlformats.org/drawingml/2006/chart" xmlns:r="http://schemas.openxmlformats.org/officeDocument/2006/relationships" r:id="rId4"/>
          </a:graphicData>
        </a:graphic>
      </p:graphicFrame>
      <p:sp>
        <p:nvSpPr>
          <p:cNvPr id="6" name="pole tekstowe 5"/>
          <p:cNvSpPr txBox="1"/>
          <p:nvPr/>
        </p:nvSpPr>
        <p:spPr>
          <a:xfrm>
            <a:off x="3346620" y="5036661"/>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-0,6% </a:t>
            </a:r>
          </a:p>
        </p:txBody>
      </p:sp>
      <p:sp>
        <p:nvSpPr>
          <p:cNvPr id="45" name="pole tekstowe 44"/>
          <p:cNvSpPr txBox="1"/>
          <p:nvPr/>
        </p:nvSpPr>
        <p:spPr>
          <a:xfrm>
            <a:off x="8742693" y="3159752"/>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-1,8% </a:t>
            </a:r>
          </a:p>
        </p:txBody>
      </p:sp>
      <p:sp>
        <p:nvSpPr>
          <p:cNvPr id="47" name="Text Box 3"/>
          <p:cNvSpPr txBox="1">
            <a:spLocks noChangeArrowheads="1"/>
          </p:cNvSpPr>
          <p:nvPr/>
        </p:nvSpPr>
        <p:spPr bwMode="auto">
          <a:xfrm>
            <a:off x="8136000" y="8461373"/>
            <a:ext cx="3024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pl-PL" altLang="pl-PL" sz="2000" b="1">
                <a:solidFill>
                  <a:srgbClr val="000000"/>
                </a:solidFill>
                <a:latin typeface="+mn-lt"/>
              </a:rPr>
              <a:t>Europa Zachodnia</a:t>
            </a:r>
            <a:endParaRPr lang="pl-PL" altLang="pl-PL" sz="2000">
              <a:solidFill>
                <a:srgbClr val="000000"/>
              </a:solidFill>
              <a:latin typeface="+mn-lt"/>
            </a:endParaRPr>
          </a:p>
        </p:txBody>
      </p:sp>
      <p:graphicFrame>
        <p:nvGraphicFramePr>
          <p:cNvPr id="48" name="Obiekt 2"/>
          <p:cNvGraphicFramePr>
            <a:graphicFrameLocks noChangeAspect="1"/>
          </p:cNvGraphicFramePr>
          <p:nvPr/>
        </p:nvGraphicFramePr>
        <p:xfrm>
          <a:off x="12168000" y="2271600"/>
          <a:ext cx="5526512" cy="5866606"/>
        </p:xfrm>
        <a:graphic>
          <a:graphicData uri="http://schemas.openxmlformats.org/drawingml/2006/chart">
            <c:chart xmlns:c="http://schemas.openxmlformats.org/drawingml/2006/chart" xmlns:r="http://schemas.openxmlformats.org/officeDocument/2006/relationships" r:id="rId5"/>
          </a:graphicData>
        </a:graphic>
      </p:graphicFrame>
      <p:sp>
        <p:nvSpPr>
          <p:cNvPr id="49" name="pole tekstowe 48"/>
          <p:cNvSpPr txBox="1"/>
          <p:nvPr/>
        </p:nvSpPr>
        <p:spPr>
          <a:xfrm>
            <a:off x="14186908" y="5413687"/>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+1,2% </a:t>
            </a:r>
          </a:p>
        </p:txBody>
      </p:sp>
      <p:sp>
        <p:nvSpPr>
          <p:cNvPr id="21" name="Text Box 3"/>
          <p:cNvSpPr txBox="1">
            <a:spLocks noChangeArrowheads="1"/>
          </p:cNvSpPr>
          <p:nvPr/>
        </p:nvSpPr>
        <p:spPr bwMode="auto">
          <a:xfrm>
            <a:off x="4896000" y="1399500"/>
            <a:ext cx="12816001"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a:buSzPct val="100000"/>
            </a:pPr>
            <a:r>
              <a:rPr lang="pl-PL" altLang="pl-PL" sz="3000">
                <a:solidFill>
                  <a:srgbClr val="000000"/>
                </a:solidFill>
                <a:latin typeface="+mn-lt"/>
              </a:rPr>
              <a:t>Segment wymiany opon, YTD grudzień 2024 vs. YTD grudzień 2025</a:t>
            </a:r>
          </a:p>
        </p:txBody>
      </p:sp>
      <p:sp>
        <p:nvSpPr>
          <p:cNvPr id="22" name="Tytuł 1">
            <a:extLst>
              <a:ext uri="{FF2B5EF4-FFF2-40B4-BE49-F238E27FC236}">
                <a16:creationId xmlns:a16="http://schemas.microsoft.com/office/drawing/2014/main" id="{890A3985-2ED9-4692-A8FA-42109218E277}"/>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Potencjał rynku: opony do samochodów osobowych</a:t>
            </a:r>
          </a:p>
        </p:txBody>
      </p:sp>
      <p:pic>
        <p:nvPicPr>
          <p:cNvPr id="23" name="Grafika 4" descr="Samochód">
            <a:extLst>
              <a:ext uri="{FF2B5EF4-FFF2-40B4-BE49-F238E27FC236}">
                <a16:creationId xmlns:a16="http://schemas.microsoft.com/office/drawing/2014/main" id="{655620E5-AABD-49CD-A3A0-197E18EA61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36503" y="28576"/>
            <a:ext cx="1800000" cy="1799881"/>
          </a:xfrm>
          <a:prstGeom prst="rect">
            <a:avLst/>
          </a:prstGeom>
        </p:spPr>
      </p:pic>
      <p:sp>
        <p:nvSpPr>
          <p:cNvPr id="2" name="Text Box 3">
            <a:extLst>
              <a:ext uri="{FF2B5EF4-FFF2-40B4-BE49-F238E27FC236}">
                <a16:creationId xmlns:a16="http://schemas.microsoft.com/office/drawing/2014/main" id="{74BAAE7F-1E14-078E-A498-2AFBCF52158A}"/>
              </a:ext>
            </a:extLst>
          </p:cNvPr>
          <p:cNvSpPr txBox="1">
            <a:spLocks noChangeArrowheads="1"/>
          </p:cNvSpPr>
          <p:nvPr/>
        </p:nvSpPr>
        <p:spPr bwMode="auto">
          <a:xfrm>
            <a:off x="14256000" y="8461373"/>
            <a:ext cx="1944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(w tym Polska)</a:t>
            </a:r>
            <a:endParaRPr lang="pl-PL" altLang="pl-PL" sz="2000">
              <a:solidFill>
                <a:srgbClr val="000000"/>
              </a:solidFill>
              <a:latin typeface="+mn-lt"/>
            </a:endParaRPr>
          </a:p>
        </p:txBody>
      </p:sp>
      <p:cxnSp>
        <p:nvCxnSpPr>
          <p:cNvPr id="3" name="Łącznik prosty ze strzałką 24">
            <a:extLst>
              <a:ext uri="{FF2B5EF4-FFF2-40B4-BE49-F238E27FC236}">
                <a16:creationId xmlns:a16="http://schemas.microsoft.com/office/drawing/2014/main" id="{3B552265-54B3-5805-2ADF-066870729DC5}"/>
              </a:ext>
            </a:extLst>
          </p:cNvPr>
          <p:cNvCxnSpPr>
            <a:cxnSpLocks/>
          </p:cNvCxnSpPr>
          <p:nvPr/>
        </p:nvCxnSpPr>
        <p:spPr>
          <a:xfrm>
            <a:off x="3080818" y="5762269"/>
            <a:ext cx="1815182" cy="11783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Łącznik prosty ze strzałką 24">
            <a:extLst>
              <a:ext uri="{FF2B5EF4-FFF2-40B4-BE49-F238E27FC236}">
                <a16:creationId xmlns:a16="http://schemas.microsoft.com/office/drawing/2014/main" id="{A53D05C6-EEB2-C007-090A-B058BE7454C8}"/>
              </a:ext>
            </a:extLst>
          </p:cNvPr>
          <p:cNvCxnSpPr>
            <a:cxnSpLocks/>
          </p:cNvCxnSpPr>
          <p:nvPr/>
        </p:nvCxnSpPr>
        <p:spPr>
          <a:xfrm>
            <a:off x="8547100" y="3631122"/>
            <a:ext cx="1778000" cy="11537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Łącznik prosty ze strzałką 24">
            <a:extLst>
              <a:ext uri="{FF2B5EF4-FFF2-40B4-BE49-F238E27FC236}">
                <a16:creationId xmlns:a16="http://schemas.microsoft.com/office/drawing/2014/main" id="{C9CDC7D2-0829-C87F-53A6-EDBED7D20FFE}"/>
              </a:ext>
            </a:extLst>
          </p:cNvPr>
          <p:cNvCxnSpPr>
            <a:cxnSpLocks/>
          </p:cNvCxnSpPr>
          <p:nvPr/>
        </p:nvCxnSpPr>
        <p:spPr>
          <a:xfrm flipV="1">
            <a:off x="14138767" y="6209287"/>
            <a:ext cx="1766653" cy="160069"/>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1526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Obiekt 2"/>
          <p:cNvGraphicFramePr>
            <a:graphicFrameLocks noChangeAspect="1"/>
          </p:cNvGraphicFramePr>
          <p:nvPr/>
        </p:nvGraphicFramePr>
        <p:xfrm>
          <a:off x="6651033" y="2300894"/>
          <a:ext cx="5526512" cy="5866606"/>
        </p:xfrm>
        <a:graphic>
          <a:graphicData uri="http://schemas.openxmlformats.org/drawingml/2006/chart">
            <c:chart xmlns:c="http://schemas.openxmlformats.org/drawingml/2006/chart" xmlns:r="http://schemas.openxmlformats.org/officeDocument/2006/relationships" r:id="rId3"/>
          </a:graphicData>
        </a:graphic>
      </p:graphicFrame>
      <p:sp>
        <p:nvSpPr>
          <p:cNvPr id="15362" name="Text Box 2"/>
          <p:cNvSpPr txBox="1">
            <a:spLocks noChangeArrowheads="1"/>
          </p:cNvSpPr>
          <p:nvPr/>
        </p:nvSpPr>
        <p:spPr bwMode="auto">
          <a:xfrm>
            <a:off x="-653696" y="1077516"/>
            <a:ext cx="13847871"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80" tIns="34290" rIns="68580" bIns="34290" anchor="ctr"/>
          <a:lstStyle/>
          <a:p>
            <a:pPr eaLnBrk="1" hangingPunct="1">
              <a:lnSpc>
                <a:spcPct val="93000"/>
              </a:lnSpc>
              <a:buClr>
                <a:srgbClr val="000000"/>
              </a:buClr>
              <a:buSzPct val="100000"/>
              <a:buFont typeface="Times New Roman" pitchFamily="18" charset="0"/>
              <a:buNone/>
            </a:pPr>
            <a:endParaRPr lang="pl-PL" altLang="pl-PL">
              <a:solidFill>
                <a:srgbClr val="FFFFFF"/>
              </a:solidFill>
              <a:latin typeface="Arial" pitchFamily="34" charset="0"/>
            </a:endParaRPr>
          </a:p>
        </p:txBody>
      </p:sp>
      <p:sp>
        <p:nvSpPr>
          <p:cNvPr id="15364" name="Text Box 5"/>
          <p:cNvSpPr txBox="1">
            <a:spLocks noChangeArrowheads="1"/>
          </p:cNvSpPr>
          <p:nvPr/>
        </p:nvSpPr>
        <p:spPr bwMode="auto">
          <a:xfrm>
            <a:off x="1043118" y="2130512"/>
            <a:ext cx="1603995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9pPr>
          </a:lstStyle>
          <a:p>
            <a:pPr>
              <a:lnSpc>
                <a:spcPts val="2860"/>
              </a:lnSpc>
              <a:buSzPct val="100000"/>
            </a:pPr>
            <a:endParaRPr lang="pl-PL" altLang="pl-PL" sz="5000">
              <a:solidFill>
                <a:srgbClr val="000000"/>
              </a:solidFill>
              <a:latin typeface="Swis721Blk2EU"/>
            </a:endParaRPr>
          </a:p>
        </p:txBody>
      </p:sp>
      <p:sp>
        <p:nvSpPr>
          <p:cNvPr id="10" name="pole tekstowe 9"/>
          <p:cNvSpPr txBox="1"/>
          <p:nvPr/>
        </p:nvSpPr>
        <p:spPr>
          <a:xfrm>
            <a:off x="5654647" y="1546623"/>
            <a:ext cx="1220470" cy="196453"/>
          </a:xfrm>
          <a:prstGeom prst="rect">
            <a:avLst/>
          </a:prstGeom>
          <a:noFill/>
        </p:spPr>
        <p:txBody>
          <a:bodyPr lIns="68580" tIns="34290" rIns="68580" bIns="34290">
            <a:spAutoFit/>
          </a:bodyPr>
          <a:lstStyle/>
          <a:p>
            <a:pPr eaLnBrk="1" hangingPunct="1">
              <a:defRPr/>
            </a:pPr>
            <a:r>
              <a:rPr lang="pl-PL" sz="800" b="1">
                <a:solidFill>
                  <a:srgbClr val="FFFFFF"/>
                </a:solidFill>
                <a:latin typeface="Calibri" pitchFamily="34" charset="0"/>
              </a:rPr>
              <a:t>23,0</a:t>
            </a:r>
            <a:r>
              <a:rPr lang="pl-PL" sz="800" b="1">
                <a:solidFill>
                  <a:srgbClr val="FFFFFF"/>
                </a:solidFill>
                <a:latin typeface="Arial"/>
              </a:rPr>
              <a:t>%</a:t>
            </a:r>
          </a:p>
        </p:txBody>
      </p:sp>
      <p:sp>
        <p:nvSpPr>
          <p:cNvPr id="15370" name="Text Box 3"/>
          <p:cNvSpPr txBox="1">
            <a:spLocks noChangeArrowheads="1"/>
          </p:cNvSpPr>
          <p:nvPr/>
        </p:nvSpPr>
        <p:spPr bwMode="auto">
          <a:xfrm>
            <a:off x="1420508" y="8487826"/>
            <a:ext cx="475328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Europa Środkowo-Wschodnia</a:t>
            </a:r>
          </a:p>
          <a:p>
            <a:pPr algn="r" eaLnBrk="1" hangingPunct="1">
              <a:buSzPct val="100000"/>
            </a:pPr>
            <a:r>
              <a:rPr lang="pl-PL" altLang="pl-PL" i="1">
                <a:solidFill>
                  <a:srgbClr val="000000"/>
                </a:solidFill>
                <a:latin typeface="+mn-lt"/>
              </a:rPr>
              <a:t>(bez Polski = -17,9%)</a:t>
            </a:r>
          </a:p>
        </p:txBody>
      </p:sp>
      <p:sp>
        <p:nvSpPr>
          <p:cNvPr id="15373" name="Text Box 3"/>
          <p:cNvSpPr txBox="1">
            <a:spLocks noChangeArrowheads="1"/>
          </p:cNvSpPr>
          <p:nvPr/>
        </p:nvSpPr>
        <p:spPr bwMode="auto">
          <a:xfrm>
            <a:off x="6048000" y="9158939"/>
            <a:ext cx="9667703" cy="52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i="1">
                <a:solidFill>
                  <a:srgbClr val="000000"/>
                </a:solidFill>
                <a:latin typeface="+mn-lt"/>
              </a:rPr>
              <a:t>Źródło: </a:t>
            </a:r>
            <a:r>
              <a:rPr lang="pl-PL" altLang="pl-PL" i="1" err="1">
                <a:solidFill>
                  <a:srgbClr val="000000"/>
                </a:solidFill>
                <a:latin typeface="+mn-lt"/>
              </a:rPr>
              <a:t>Europool</a:t>
            </a:r>
            <a:r>
              <a:rPr lang="pl-PL" altLang="pl-PL" i="1">
                <a:solidFill>
                  <a:srgbClr val="000000"/>
                </a:solidFill>
                <a:latin typeface="+mn-lt"/>
              </a:rPr>
              <a:t>/ERMC</a:t>
            </a:r>
          </a:p>
          <a:p>
            <a:pPr algn="r" eaLnBrk="1" hangingPunct="1">
              <a:buSzPct val="100000"/>
            </a:pPr>
            <a:r>
              <a:rPr lang="pl-PL" altLang="pl-PL" i="1">
                <a:solidFill>
                  <a:srgbClr val="000000"/>
                </a:solidFill>
                <a:latin typeface="+mn-lt"/>
              </a:rPr>
              <a:t>[nie uwzględnia importu z Azji, nie objętego badaniem </a:t>
            </a:r>
            <a:r>
              <a:rPr lang="pl-PL" altLang="pl-PL" i="1" err="1">
                <a:solidFill>
                  <a:srgbClr val="000000"/>
                </a:solidFill>
                <a:latin typeface="+mn-lt"/>
              </a:rPr>
              <a:t>Europool</a:t>
            </a:r>
            <a:r>
              <a:rPr lang="pl-PL" altLang="pl-PL" i="1">
                <a:solidFill>
                  <a:srgbClr val="000000"/>
                </a:solidFill>
                <a:latin typeface="+mn-lt"/>
              </a:rPr>
              <a:t>]</a:t>
            </a:r>
          </a:p>
        </p:txBody>
      </p:sp>
      <p:graphicFrame>
        <p:nvGraphicFramePr>
          <p:cNvPr id="8" name="Obiekt 2"/>
          <p:cNvGraphicFramePr>
            <a:graphicFrameLocks noChangeAspect="1"/>
          </p:cNvGraphicFramePr>
          <p:nvPr/>
        </p:nvGraphicFramePr>
        <p:xfrm>
          <a:off x="1184349" y="2268000"/>
          <a:ext cx="5526512" cy="5866606"/>
        </p:xfrm>
        <a:graphic>
          <a:graphicData uri="http://schemas.openxmlformats.org/drawingml/2006/chart">
            <c:chart xmlns:c="http://schemas.openxmlformats.org/drawingml/2006/chart" xmlns:r="http://schemas.openxmlformats.org/officeDocument/2006/relationships" r:id="rId4"/>
          </a:graphicData>
        </a:graphic>
      </p:graphicFrame>
      <p:sp>
        <p:nvSpPr>
          <p:cNvPr id="6" name="pole tekstowe 5"/>
          <p:cNvSpPr txBox="1"/>
          <p:nvPr/>
        </p:nvSpPr>
        <p:spPr>
          <a:xfrm>
            <a:off x="3276010" y="5143500"/>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 -16,8% </a:t>
            </a:r>
          </a:p>
        </p:txBody>
      </p:sp>
      <p:sp>
        <p:nvSpPr>
          <p:cNvPr id="45" name="pole tekstowe 44"/>
          <p:cNvSpPr txBox="1"/>
          <p:nvPr/>
        </p:nvSpPr>
        <p:spPr>
          <a:xfrm>
            <a:off x="8742693" y="3797864"/>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-0,9% </a:t>
            </a:r>
          </a:p>
        </p:txBody>
      </p:sp>
      <p:sp>
        <p:nvSpPr>
          <p:cNvPr id="47" name="Text Box 3"/>
          <p:cNvSpPr txBox="1">
            <a:spLocks noChangeArrowheads="1"/>
          </p:cNvSpPr>
          <p:nvPr/>
        </p:nvSpPr>
        <p:spPr bwMode="auto">
          <a:xfrm>
            <a:off x="8064747" y="8461373"/>
            <a:ext cx="2880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pl-PL" altLang="pl-PL" sz="2000" b="1">
                <a:solidFill>
                  <a:srgbClr val="000000"/>
                </a:solidFill>
                <a:latin typeface="+mn-lt"/>
              </a:rPr>
              <a:t>Europa Zachodnia</a:t>
            </a:r>
            <a:endParaRPr lang="pl-PL" altLang="pl-PL" sz="2000">
              <a:solidFill>
                <a:srgbClr val="000000"/>
              </a:solidFill>
              <a:latin typeface="+mn-lt"/>
            </a:endParaRPr>
          </a:p>
        </p:txBody>
      </p:sp>
      <p:graphicFrame>
        <p:nvGraphicFramePr>
          <p:cNvPr id="48" name="Obiekt 2"/>
          <p:cNvGraphicFramePr>
            <a:graphicFrameLocks noChangeAspect="1"/>
          </p:cNvGraphicFramePr>
          <p:nvPr/>
        </p:nvGraphicFramePr>
        <p:xfrm>
          <a:off x="12117717" y="2289882"/>
          <a:ext cx="5526512" cy="5866606"/>
        </p:xfrm>
        <a:graphic>
          <a:graphicData uri="http://schemas.openxmlformats.org/drawingml/2006/chart">
            <c:chart xmlns:c="http://schemas.openxmlformats.org/drawingml/2006/chart" xmlns:r="http://schemas.openxmlformats.org/officeDocument/2006/relationships" r:id="rId5"/>
          </a:graphicData>
        </a:graphic>
      </p:graphicFrame>
      <p:sp>
        <p:nvSpPr>
          <p:cNvPr id="49" name="pole tekstowe 48"/>
          <p:cNvSpPr txBox="1"/>
          <p:nvPr/>
        </p:nvSpPr>
        <p:spPr>
          <a:xfrm>
            <a:off x="14239291" y="5777698"/>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-14,2% </a:t>
            </a:r>
          </a:p>
        </p:txBody>
      </p:sp>
      <p:sp>
        <p:nvSpPr>
          <p:cNvPr id="24" name="Tytuł 1">
            <a:extLst>
              <a:ext uri="{FF2B5EF4-FFF2-40B4-BE49-F238E27FC236}">
                <a16:creationId xmlns:a16="http://schemas.microsoft.com/office/drawing/2014/main" id="{890A3985-2ED9-4692-A8FA-42109218E277}"/>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Potencjał rynku: opony do samochodów ciężarowych</a:t>
            </a:r>
          </a:p>
        </p:txBody>
      </p:sp>
      <p:pic>
        <p:nvPicPr>
          <p:cNvPr id="25" name="Grafika 6" descr="Wywrotka">
            <a:extLst>
              <a:ext uri="{FF2B5EF4-FFF2-40B4-BE49-F238E27FC236}">
                <a16:creationId xmlns:a16="http://schemas.microsoft.com/office/drawing/2014/main" id="{8EBE32B5-8CE4-4B50-93CC-9C8D8C8611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48000" y="36000"/>
            <a:ext cx="1800000" cy="1800000"/>
          </a:xfrm>
          <a:prstGeom prst="rect">
            <a:avLst/>
          </a:prstGeom>
        </p:spPr>
      </p:pic>
      <p:sp>
        <p:nvSpPr>
          <p:cNvPr id="26" name="Text Box 3"/>
          <p:cNvSpPr txBox="1">
            <a:spLocks noChangeArrowheads="1"/>
          </p:cNvSpPr>
          <p:nvPr/>
        </p:nvSpPr>
        <p:spPr bwMode="auto">
          <a:xfrm>
            <a:off x="4896000" y="1399500"/>
            <a:ext cx="12816001"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1500">
                <a:solidFill>
                  <a:srgbClr val="000000"/>
                </a:solidFill>
                <a:latin typeface="+mn-lt"/>
              </a:rPr>
              <a:t> </a:t>
            </a:r>
            <a:r>
              <a:rPr lang="pl-PL" altLang="pl-PL" sz="3000">
                <a:solidFill>
                  <a:srgbClr val="000000"/>
                </a:solidFill>
                <a:latin typeface="+mn-lt"/>
              </a:rPr>
              <a:t>Segment wymiany opon, IV kw. 2024 vs. IV kw. 2025</a:t>
            </a:r>
          </a:p>
          <a:p>
            <a:pPr algn="r" eaLnBrk="1" hangingPunct="1">
              <a:buSzPct val="100000"/>
            </a:pPr>
            <a:endParaRPr lang="pl-PL" altLang="pl-PL" sz="1500">
              <a:solidFill>
                <a:srgbClr val="000000"/>
              </a:solidFill>
              <a:latin typeface="Swis721 BT"/>
            </a:endParaRPr>
          </a:p>
        </p:txBody>
      </p:sp>
      <p:sp>
        <p:nvSpPr>
          <p:cNvPr id="2" name="Text Box 3">
            <a:extLst>
              <a:ext uri="{FF2B5EF4-FFF2-40B4-BE49-F238E27FC236}">
                <a16:creationId xmlns:a16="http://schemas.microsoft.com/office/drawing/2014/main" id="{241A0A95-37DD-BFD2-B21D-D6099CB84BC3}"/>
              </a:ext>
            </a:extLst>
          </p:cNvPr>
          <p:cNvSpPr txBox="1">
            <a:spLocks noChangeArrowheads="1"/>
          </p:cNvSpPr>
          <p:nvPr/>
        </p:nvSpPr>
        <p:spPr bwMode="auto">
          <a:xfrm>
            <a:off x="13824000" y="8461373"/>
            <a:ext cx="1944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(w tym Polska)</a:t>
            </a:r>
            <a:endParaRPr lang="pl-PL" altLang="pl-PL" sz="2000">
              <a:solidFill>
                <a:srgbClr val="000000"/>
              </a:solidFill>
              <a:latin typeface="+mn-lt"/>
            </a:endParaRPr>
          </a:p>
        </p:txBody>
      </p:sp>
      <p:cxnSp>
        <p:nvCxnSpPr>
          <p:cNvPr id="3" name="Łącznik prosty ze strzałką 24">
            <a:extLst>
              <a:ext uri="{FF2B5EF4-FFF2-40B4-BE49-F238E27FC236}">
                <a16:creationId xmlns:a16="http://schemas.microsoft.com/office/drawing/2014/main" id="{34EE838E-1ACC-30C7-F883-7478C0F1E4FA}"/>
              </a:ext>
            </a:extLst>
          </p:cNvPr>
          <p:cNvCxnSpPr>
            <a:cxnSpLocks/>
          </p:cNvCxnSpPr>
          <p:nvPr/>
        </p:nvCxnSpPr>
        <p:spPr>
          <a:xfrm>
            <a:off x="3065906" y="5930657"/>
            <a:ext cx="1763398" cy="18283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 name="Łącznik prosty ze strzałką 24">
            <a:extLst>
              <a:ext uri="{FF2B5EF4-FFF2-40B4-BE49-F238E27FC236}">
                <a16:creationId xmlns:a16="http://schemas.microsoft.com/office/drawing/2014/main" id="{EB7677A9-BEEC-6316-1962-A2026D5AD7C8}"/>
              </a:ext>
            </a:extLst>
          </p:cNvPr>
          <p:cNvCxnSpPr>
            <a:cxnSpLocks/>
          </p:cNvCxnSpPr>
          <p:nvPr/>
        </p:nvCxnSpPr>
        <p:spPr>
          <a:xfrm>
            <a:off x="8548252" y="4419994"/>
            <a:ext cx="1732073" cy="25061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Łącznik prosty ze strzałką 24">
            <a:extLst>
              <a:ext uri="{FF2B5EF4-FFF2-40B4-BE49-F238E27FC236}">
                <a16:creationId xmlns:a16="http://schemas.microsoft.com/office/drawing/2014/main" id="{17DB3B03-B5A5-5530-F81C-C5A42F3589B0}"/>
              </a:ext>
            </a:extLst>
          </p:cNvPr>
          <p:cNvCxnSpPr>
            <a:cxnSpLocks/>
          </p:cNvCxnSpPr>
          <p:nvPr/>
        </p:nvCxnSpPr>
        <p:spPr>
          <a:xfrm>
            <a:off x="14041870" y="6603585"/>
            <a:ext cx="1732073" cy="25061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690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iekt 2">
            <a:extLst>
              <a:ext uri="{FF2B5EF4-FFF2-40B4-BE49-F238E27FC236}">
                <a16:creationId xmlns:a16="http://schemas.microsoft.com/office/drawing/2014/main" id="{9218367F-1613-4E22-AFA0-F362E4D5548C}"/>
              </a:ext>
            </a:extLst>
          </p:cNvPr>
          <p:cNvGraphicFramePr>
            <a:graphicFrameLocks noChangeAspect="1"/>
          </p:cNvGraphicFramePr>
          <p:nvPr/>
        </p:nvGraphicFramePr>
        <p:xfrm>
          <a:off x="12172827" y="2263500"/>
          <a:ext cx="5526512" cy="58666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Obiekt 2"/>
          <p:cNvGraphicFramePr>
            <a:graphicFrameLocks noChangeAspect="1"/>
          </p:cNvGraphicFramePr>
          <p:nvPr/>
        </p:nvGraphicFramePr>
        <p:xfrm>
          <a:off x="6651033" y="2270737"/>
          <a:ext cx="5526512" cy="5866606"/>
        </p:xfrm>
        <a:graphic>
          <a:graphicData uri="http://schemas.openxmlformats.org/drawingml/2006/chart">
            <c:chart xmlns:c="http://schemas.openxmlformats.org/drawingml/2006/chart" xmlns:r="http://schemas.openxmlformats.org/officeDocument/2006/relationships" r:id="rId4"/>
          </a:graphicData>
        </a:graphic>
      </p:graphicFrame>
      <p:sp>
        <p:nvSpPr>
          <p:cNvPr id="15362" name="Text Box 2"/>
          <p:cNvSpPr txBox="1">
            <a:spLocks noChangeArrowheads="1"/>
          </p:cNvSpPr>
          <p:nvPr/>
        </p:nvSpPr>
        <p:spPr bwMode="auto">
          <a:xfrm>
            <a:off x="-653696" y="1077516"/>
            <a:ext cx="13847871"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80" tIns="34290" rIns="68580" bIns="34290" anchor="ctr"/>
          <a:lstStyle/>
          <a:p>
            <a:pPr eaLnBrk="1" hangingPunct="1">
              <a:lnSpc>
                <a:spcPct val="93000"/>
              </a:lnSpc>
              <a:buClr>
                <a:srgbClr val="000000"/>
              </a:buClr>
              <a:buSzPct val="100000"/>
              <a:buFont typeface="Times New Roman" pitchFamily="18" charset="0"/>
              <a:buNone/>
            </a:pPr>
            <a:endParaRPr lang="pl-PL" altLang="pl-PL">
              <a:solidFill>
                <a:srgbClr val="FFFFFF"/>
              </a:solidFill>
              <a:latin typeface="Arial" pitchFamily="34" charset="0"/>
            </a:endParaRPr>
          </a:p>
        </p:txBody>
      </p:sp>
      <p:sp>
        <p:nvSpPr>
          <p:cNvPr id="15364" name="Text Box 5"/>
          <p:cNvSpPr txBox="1">
            <a:spLocks noChangeArrowheads="1"/>
          </p:cNvSpPr>
          <p:nvPr/>
        </p:nvSpPr>
        <p:spPr bwMode="auto">
          <a:xfrm>
            <a:off x="1043118" y="2130512"/>
            <a:ext cx="1603995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9pPr>
          </a:lstStyle>
          <a:p>
            <a:pPr>
              <a:lnSpc>
                <a:spcPts val="2860"/>
              </a:lnSpc>
              <a:buSzPct val="100000"/>
            </a:pPr>
            <a:endParaRPr lang="pl-PL" altLang="pl-PL" sz="5000">
              <a:solidFill>
                <a:srgbClr val="000000"/>
              </a:solidFill>
              <a:latin typeface="Swis721Blk2EU"/>
            </a:endParaRPr>
          </a:p>
        </p:txBody>
      </p:sp>
      <p:sp>
        <p:nvSpPr>
          <p:cNvPr id="15365" name="Text Box 3"/>
          <p:cNvSpPr txBox="1">
            <a:spLocks noChangeArrowheads="1"/>
          </p:cNvSpPr>
          <p:nvPr/>
        </p:nvSpPr>
        <p:spPr bwMode="auto">
          <a:xfrm>
            <a:off x="4619769" y="1363117"/>
            <a:ext cx="13092231"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marL="0" marR="0" lvl="0" indent="0" algn="r" defTabSz="457200" rtl="0" eaLnBrk="1" fontAlgn="auto" latinLnBrk="0" hangingPunct="1">
              <a:lnSpc>
                <a:spcPct val="100000"/>
              </a:lnSpc>
              <a:spcBef>
                <a:spcPts val="0"/>
              </a:spcBef>
              <a:spcAft>
                <a:spcPts val="0"/>
              </a:spcAft>
              <a:buClrTx/>
              <a:buSzPct val="100000"/>
              <a:buFontTx/>
              <a:buNone/>
              <a:tabLst/>
              <a:defRPr/>
            </a:pPr>
            <a:r>
              <a:rPr kumimoji="0" lang="pl-PL" altLang="pl-PL" sz="3000" b="0" i="0" u="none" strike="noStrike" kern="1200" cap="none" spc="0" normalizeH="0" baseline="0" noProof="0">
                <a:ln>
                  <a:noFill/>
                </a:ln>
                <a:solidFill>
                  <a:srgbClr val="000000"/>
                </a:solidFill>
                <a:effectLst/>
                <a:uLnTx/>
                <a:uFillTx/>
                <a:latin typeface="Century Gothic"/>
                <a:ea typeface="+mn-ea"/>
                <a:cs typeface="+mn-cs"/>
              </a:rPr>
              <a:t>Segment wymiany opon, YTD grudzień 2024 vs. YTD grudzień 2025</a:t>
            </a:r>
          </a:p>
        </p:txBody>
      </p:sp>
      <p:sp>
        <p:nvSpPr>
          <p:cNvPr id="15370" name="Text Box 3"/>
          <p:cNvSpPr txBox="1">
            <a:spLocks noChangeArrowheads="1"/>
          </p:cNvSpPr>
          <p:nvPr/>
        </p:nvSpPr>
        <p:spPr bwMode="auto">
          <a:xfrm>
            <a:off x="1420508" y="8487826"/>
            <a:ext cx="475328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Europa Środkowo-Wschodnia</a:t>
            </a:r>
          </a:p>
          <a:p>
            <a:pPr algn="r" eaLnBrk="1" hangingPunct="1">
              <a:buSzPct val="100000"/>
            </a:pPr>
            <a:r>
              <a:rPr lang="pl-PL" altLang="pl-PL" i="1">
                <a:solidFill>
                  <a:srgbClr val="000000"/>
                </a:solidFill>
                <a:latin typeface="+mn-lt"/>
              </a:rPr>
              <a:t>(bez Polski = -15,5%)</a:t>
            </a:r>
          </a:p>
        </p:txBody>
      </p:sp>
      <p:sp>
        <p:nvSpPr>
          <p:cNvPr id="15373" name="Text Box 3"/>
          <p:cNvSpPr txBox="1">
            <a:spLocks noChangeArrowheads="1"/>
          </p:cNvSpPr>
          <p:nvPr/>
        </p:nvSpPr>
        <p:spPr bwMode="auto">
          <a:xfrm>
            <a:off x="6048000" y="9158939"/>
            <a:ext cx="9667703" cy="52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i="1">
                <a:solidFill>
                  <a:srgbClr val="000000"/>
                </a:solidFill>
                <a:latin typeface="+mn-lt"/>
              </a:rPr>
              <a:t>Źródło: </a:t>
            </a:r>
            <a:r>
              <a:rPr lang="pl-PL" altLang="pl-PL" i="1" err="1">
                <a:solidFill>
                  <a:srgbClr val="000000"/>
                </a:solidFill>
                <a:latin typeface="+mn-lt"/>
              </a:rPr>
              <a:t>Europool</a:t>
            </a:r>
            <a:r>
              <a:rPr lang="pl-PL" altLang="pl-PL" i="1">
                <a:solidFill>
                  <a:srgbClr val="000000"/>
                </a:solidFill>
                <a:latin typeface="+mn-lt"/>
              </a:rPr>
              <a:t>/ERMC</a:t>
            </a:r>
          </a:p>
          <a:p>
            <a:pPr algn="r" eaLnBrk="1" hangingPunct="1">
              <a:buSzPct val="100000"/>
            </a:pPr>
            <a:r>
              <a:rPr lang="pl-PL" altLang="pl-PL" i="1">
                <a:solidFill>
                  <a:srgbClr val="000000"/>
                </a:solidFill>
                <a:latin typeface="+mn-lt"/>
              </a:rPr>
              <a:t>[nie uwzględnia importu z Azji, nie objętego badaniem </a:t>
            </a:r>
            <a:r>
              <a:rPr lang="pl-PL" altLang="pl-PL" i="1" err="1">
                <a:solidFill>
                  <a:srgbClr val="000000"/>
                </a:solidFill>
                <a:latin typeface="+mn-lt"/>
              </a:rPr>
              <a:t>Europool</a:t>
            </a:r>
            <a:r>
              <a:rPr lang="pl-PL" altLang="pl-PL" i="1">
                <a:solidFill>
                  <a:srgbClr val="000000"/>
                </a:solidFill>
                <a:latin typeface="+mn-lt"/>
              </a:rPr>
              <a:t>]</a:t>
            </a:r>
          </a:p>
        </p:txBody>
      </p:sp>
      <p:graphicFrame>
        <p:nvGraphicFramePr>
          <p:cNvPr id="8" name="Obiekt 2"/>
          <p:cNvGraphicFramePr>
            <a:graphicFrameLocks noChangeAspect="1"/>
          </p:cNvGraphicFramePr>
          <p:nvPr/>
        </p:nvGraphicFramePr>
        <p:xfrm>
          <a:off x="1184349" y="2268000"/>
          <a:ext cx="5526512" cy="5866606"/>
        </p:xfrm>
        <a:graphic>
          <a:graphicData uri="http://schemas.openxmlformats.org/drawingml/2006/chart">
            <c:chart xmlns:c="http://schemas.openxmlformats.org/drawingml/2006/chart" xmlns:r="http://schemas.openxmlformats.org/officeDocument/2006/relationships" r:id="rId5"/>
          </a:graphicData>
        </a:graphic>
      </p:graphicFrame>
      <p:sp>
        <p:nvSpPr>
          <p:cNvPr id="6" name="pole tekstowe 5"/>
          <p:cNvSpPr txBox="1"/>
          <p:nvPr/>
        </p:nvSpPr>
        <p:spPr>
          <a:xfrm>
            <a:off x="3276009" y="4954987"/>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 -15,4% </a:t>
            </a:r>
          </a:p>
        </p:txBody>
      </p:sp>
      <p:sp>
        <p:nvSpPr>
          <p:cNvPr id="30" name="Tytuł 1">
            <a:extLst>
              <a:ext uri="{FF2B5EF4-FFF2-40B4-BE49-F238E27FC236}">
                <a16:creationId xmlns:a16="http://schemas.microsoft.com/office/drawing/2014/main" id="{890A3985-2ED9-4692-A8FA-42109218E277}"/>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Potencjał rynku: opony do samochodów ciężarowych</a:t>
            </a:r>
          </a:p>
        </p:txBody>
      </p:sp>
      <p:sp>
        <p:nvSpPr>
          <p:cNvPr id="45" name="pole tekstowe 44"/>
          <p:cNvSpPr txBox="1"/>
          <p:nvPr/>
        </p:nvSpPr>
        <p:spPr>
          <a:xfrm>
            <a:off x="8767890" y="3245379"/>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-0,1% </a:t>
            </a:r>
          </a:p>
        </p:txBody>
      </p:sp>
      <p:sp>
        <p:nvSpPr>
          <p:cNvPr id="47" name="Text Box 3"/>
          <p:cNvSpPr txBox="1">
            <a:spLocks noChangeArrowheads="1"/>
          </p:cNvSpPr>
          <p:nvPr/>
        </p:nvSpPr>
        <p:spPr bwMode="auto">
          <a:xfrm>
            <a:off x="8280000" y="8461373"/>
            <a:ext cx="2592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buSzPct val="100000"/>
            </a:pPr>
            <a:r>
              <a:rPr lang="pl-PL" altLang="pl-PL" sz="2000" b="1">
                <a:solidFill>
                  <a:srgbClr val="000000"/>
                </a:solidFill>
                <a:latin typeface="+mn-lt"/>
              </a:rPr>
              <a:t>Europa Zachodnia</a:t>
            </a:r>
            <a:endParaRPr lang="pl-PL" altLang="pl-PL" sz="2000">
              <a:solidFill>
                <a:srgbClr val="000000"/>
              </a:solidFill>
              <a:latin typeface="+mn-lt"/>
            </a:endParaRPr>
          </a:p>
        </p:txBody>
      </p:sp>
      <p:sp>
        <p:nvSpPr>
          <p:cNvPr id="49" name="pole tekstowe 48"/>
          <p:cNvSpPr txBox="1"/>
          <p:nvPr/>
        </p:nvSpPr>
        <p:spPr>
          <a:xfrm>
            <a:off x="14239291" y="6272448"/>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-15,0%</a:t>
            </a:r>
          </a:p>
        </p:txBody>
      </p:sp>
      <p:pic>
        <p:nvPicPr>
          <p:cNvPr id="22" name="Grafika 6" descr="Wywrotka">
            <a:extLst>
              <a:ext uri="{FF2B5EF4-FFF2-40B4-BE49-F238E27FC236}">
                <a16:creationId xmlns:a16="http://schemas.microsoft.com/office/drawing/2014/main" id="{8EBE32B5-8CE4-4B50-93CC-9C8D8C86116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948000" y="36000"/>
            <a:ext cx="1800000" cy="1800000"/>
          </a:xfrm>
          <a:prstGeom prst="rect">
            <a:avLst/>
          </a:prstGeom>
        </p:spPr>
      </p:pic>
      <p:cxnSp>
        <p:nvCxnSpPr>
          <p:cNvPr id="23" name="Łącznik prosty ze strzałką 22">
            <a:extLst>
              <a:ext uri="{FF2B5EF4-FFF2-40B4-BE49-F238E27FC236}">
                <a16:creationId xmlns:a16="http://schemas.microsoft.com/office/drawing/2014/main" id="{06255309-FD7F-40A7-8B65-02CB622A615F}"/>
              </a:ext>
            </a:extLst>
          </p:cNvPr>
          <p:cNvCxnSpPr>
            <a:cxnSpLocks/>
          </p:cNvCxnSpPr>
          <p:nvPr/>
        </p:nvCxnSpPr>
        <p:spPr>
          <a:xfrm>
            <a:off x="3225605" y="5546628"/>
            <a:ext cx="1444001" cy="13860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a:extLst>
              <a:ext uri="{FF2B5EF4-FFF2-40B4-BE49-F238E27FC236}">
                <a16:creationId xmlns:a16="http://schemas.microsoft.com/office/drawing/2014/main" id="{91A25C22-6B67-4ECE-A3C6-26C3D24AEAA9}"/>
              </a:ext>
            </a:extLst>
          </p:cNvPr>
          <p:cNvCxnSpPr>
            <a:cxnSpLocks/>
          </p:cNvCxnSpPr>
          <p:nvPr/>
        </p:nvCxnSpPr>
        <p:spPr>
          <a:xfrm>
            <a:off x="14121468" y="6836747"/>
            <a:ext cx="1594235" cy="14399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Text Box 3">
            <a:extLst>
              <a:ext uri="{FF2B5EF4-FFF2-40B4-BE49-F238E27FC236}">
                <a16:creationId xmlns:a16="http://schemas.microsoft.com/office/drawing/2014/main" id="{00E0D683-E95C-4D18-5342-91FCC909E0B1}"/>
              </a:ext>
            </a:extLst>
          </p:cNvPr>
          <p:cNvSpPr txBox="1">
            <a:spLocks noChangeArrowheads="1"/>
          </p:cNvSpPr>
          <p:nvPr/>
        </p:nvSpPr>
        <p:spPr bwMode="auto">
          <a:xfrm>
            <a:off x="13824000" y="8461373"/>
            <a:ext cx="1944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(w tym Polska)</a:t>
            </a:r>
            <a:endParaRPr lang="pl-PL" altLang="pl-PL" sz="2000">
              <a:solidFill>
                <a:srgbClr val="000000"/>
              </a:solidFill>
              <a:latin typeface="+mn-lt"/>
            </a:endParaRPr>
          </a:p>
        </p:txBody>
      </p:sp>
      <p:cxnSp>
        <p:nvCxnSpPr>
          <p:cNvPr id="3" name="Łącznik prosty ze strzałką 22">
            <a:extLst>
              <a:ext uri="{FF2B5EF4-FFF2-40B4-BE49-F238E27FC236}">
                <a16:creationId xmlns:a16="http://schemas.microsoft.com/office/drawing/2014/main" id="{D78F5C11-3C9E-2B41-271B-0BD6D8B14DC0}"/>
              </a:ext>
            </a:extLst>
          </p:cNvPr>
          <p:cNvCxnSpPr>
            <a:cxnSpLocks/>
          </p:cNvCxnSpPr>
          <p:nvPr/>
        </p:nvCxnSpPr>
        <p:spPr>
          <a:xfrm>
            <a:off x="8692288" y="3755589"/>
            <a:ext cx="1444001" cy="13860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9264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296000" y="2839500"/>
            <a:ext cx="16180824" cy="3581400"/>
          </a:xfrm>
        </p:spPr>
        <p:txBody>
          <a:bodyPr>
            <a:normAutofit/>
          </a:bodyPr>
          <a:lstStyle/>
          <a:p>
            <a:r>
              <a:rPr lang="pl-PL"/>
              <a:t>Surowce</a:t>
            </a:r>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01150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 Placeholder 8"/>
          <p:cNvSpPr txBox="1">
            <a:spLocks noChangeAspect="1"/>
          </p:cNvSpPr>
          <p:nvPr/>
        </p:nvSpPr>
        <p:spPr bwMode="auto">
          <a:xfrm>
            <a:off x="3168000" y="6727500"/>
            <a:ext cx="4396087" cy="132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Lucida Grande"/>
              <a:buChar char="-"/>
            </a:pPr>
            <a:endParaRPr lang="en-US" altLang="pl-PL">
              <a:latin typeface="+mn-lt"/>
            </a:endParaRPr>
          </a:p>
        </p:txBody>
      </p:sp>
      <p:sp>
        <p:nvSpPr>
          <p:cNvPr id="15362" name="Text Box 2"/>
          <p:cNvSpPr txBox="1">
            <a:spLocks noChangeArrowheads="1"/>
          </p:cNvSpPr>
          <p:nvPr/>
        </p:nvSpPr>
        <p:spPr bwMode="auto">
          <a:xfrm>
            <a:off x="-653696" y="1077516"/>
            <a:ext cx="13847871"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80" tIns="34290" rIns="68580" bIns="34290" anchor="ctr"/>
          <a:lstStyle/>
          <a:p>
            <a:pPr eaLnBrk="1" hangingPunct="1">
              <a:lnSpc>
                <a:spcPct val="93000"/>
              </a:lnSpc>
              <a:buClr>
                <a:srgbClr val="000000"/>
              </a:buClr>
              <a:buSzPct val="100000"/>
              <a:buFont typeface="Times New Roman" pitchFamily="18" charset="0"/>
              <a:buNone/>
            </a:pPr>
            <a:endParaRPr lang="pl-PL" altLang="pl-PL">
              <a:solidFill>
                <a:srgbClr val="FFFFFF"/>
              </a:solidFill>
              <a:latin typeface="Arial" pitchFamily="34" charset="0"/>
            </a:endParaRPr>
          </a:p>
        </p:txBody>
      </p:sp>
      <p:sp>
        <p:nvSpPr>
          <p:cNvPr id="15364" name="Text Box 5"/>
          <p:cNvSpPr txBox="1">
            <a:spLocks noChangeArrowheads="1"/>
          </p:cNvSpPr>
          <p:nvPr/>
        </p:nvSpPr>
        <p:spPr bwMode="auto">
          <a:xfrm>
            <a:off x="1043118" y="2130512"/>
            <a:ext cx="1603995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9pPr>
          </a:lstStyle>
          <a:p>
            <a:pPr>
              <a:lnSpc>
                <a:spcPts val="2860"/>
              </a:lnSpc>
              <a:buSzPct val="100000"/>
            </a:pPr>
            <a:endParaRPr lang="pl-PL" altLang="pl-PL" sz="5000">
              <a:solidFill>
                <a:srgbClr val="000000"/>
              </a:solidFill>
              <a:latin typeface="Swis721Blk2EU"/>
            </a:endParaRPr>
          </a:p>
        </p:txBody>
      </p:sp>
      <p:sp>
        <p:nvSpPr>
          <p:cNvPr id="10" name="pole tekstowe 9"/>
          <p:cNvSpPr txBox="1"/>
          <p:nvPr/>
        </p:nvSpPr>
        <p:spPr>
          <a:xfrm>
            <a:off x="5654647" y="1546623"/>
            <a:ext cx="1220470" cy="196453"/>
          </a:xfrm>
          <a:prstGeom prst="rect">
            <a:avLst/>
          </a:prstGeom>
          <a:noFill/>
        </p:spPr>
        <p:txBody>
          <a:bodyPr lIns="68580" tIns="34290" rIns="68580" bIns="34290">
            <a:spAutoFit/>
          </a:bodyPr>
          <a:lstStyle/>
          <a:p>
            <a:pPr eaLnBrk="1" hangingPunct="1">
              <a:defRPr/>
            </a:pPr>
            <a:r>
              <a:rPr lang="pl-PL" sz="800" b="1">
                <a:solidFill>
                  <a:srgbClr val="FFFFFF"/>
                </a:solidFill>
                <a:latin typeface="Calibri" pitchFamily="34" charset="0"/>
              </a:rPr>
              <a:t>23,0</a:t>
            </a:r>
            <a:r>
              <a:rPr lang="pl-PL" sz="800" b="1">
                <a:solidFill>
                  <a:srgbClr val="FFFFFF"/>
                </a:solidFill>
                <a:latin typeface="Arial"/>
              </a:rPr>
              <a:t>%</a:t>
            </a:r>
          </a:p>
        </p:txBody>
      </p:sp>
      <p:sp>
        <p:nvSpPr>
          <p:cNvPr id="24" name="Tytuł 1">
            <a:extLst>
              <a:ext uri="{FF2B5EF4-FFF2-40B4-BE49-F238E27FC236}">
                <a16:creationId xmlns:a16="http://schemas.microsoft.com/office/drawing/2014/main" id="{890A3985-2ED9-4692-A8FA-42109218E277}"/>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Opona standardowa: surowce</a:t>
            </a:r>
          </a:p>
        </p:txBody>
      </p:sp>
      <p:graphicFrame>
        <p:nvGraphicFramePr>
          <p:cNvPr id="21" name="Chart Placeholder 12"/>
          <p:cNvGraphicFramePr>
            <a:graphicFrameLocks noChangeAspect="1"/>
          </p:cNvGraphicFramePr>
          <p:nvPr/>
        </p:nvGraphicFramePr>
        <p:xfrm>
          <a:off x="5124503" y="1036621"/>
          <a:ext cx="12821775" cy="8858878"/>
        </p:xfrm>
        <a:graphic>
          <a:graphicData uri="http://schemas.openxmlformats.org/presentationml/2006/ole">
            <mc:AlternateContent xmlns:mc="http://schemas.openxmlformats.org/markup-compatibility/2006">
              <mc:Choice xmlns:v="urn:schemas-microsoft-com:vml" Requires="v">
                <p:oleObj r:id="rId3" imgW="7681626" imgH="5303980" progId="Excel.Chart.8">
                  <p:embed/>
                </p:oleObj>
              </mc:Choice>
              <mc:Fallback>
                <p:oleObj r:id="rId3" imgW="7681626" imgH="5303980" progId="Excel.Chart.8">
                  <p:embed/>
                  <p:pic>
                    <p:nvPicPr>
                      <p:cNvPr id="21" name="Chart Placeholder 12"/>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503" y="1036621"/>
                        <a:ext cx="12821775" cy="8858878"/>
                      </a:xfrm>
                      <a:prstGeom prst="rect">
                        <a:avLst/>
                      </a:prstGeom>
                      <a:noFill/>
                      <a:ln>
                        <a:noFill/>
                      </a:ln>
                    </p:spPr>
                  </p:pic>
                </p:oleObj>
              </mc:Fallback>
            </mc:AlternateContent>
          </a:graphicData>
        </a:graphic>
      </p:graphicFrame>
      <p:sp>
        <p:nvSpPr>
          <p:cNvPr id="22" name="Text Placeholder 5"/>
          <p:cNvSpPr txBox="1">
            <a:spLocks noChangeAspect="1"/>
          </p:cNvSpPr>
          <p:nvPr/>
        </p:nvSpPr>
        <p:spPr>
          <a:xfrm>
            <a:off x="2420820" y="2130512"/>
            <a:ext cx="4923180" cy="2601696"/>
          </a:xfrm>
          <a:prstGeom prst="rect">
            <a:avLst/>
          </a:prstGeom>
        </p:spPr>
        <p:txBody>
          <a:bodyPr/>
          <a:lst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Aft>
                <a:spcPts val="0"/>
              </a:spcAft>
              <a:buNone/>
              <a:defRPr/>
            </a:pPr>
            <a:r>
              <a:rPr lang="en-US" sz="2000" b="1" cap="all" err="1"/>
              <a:t>Materiały</a:t>
            </a:r>
            <a:r>
              <a:rPr lang="en-US" sz="2000" b="1" cap="all"/>
              <a:t> </a:t>
            </a:r>
            <a:r>
              <a:rPr lang="en-US" sz="2000" b="1" cap="all" err="1"/>
              <a:t>pochodzenia</a:t>
            </a:r>
            <a:r>
              <a:rPr lang="en-US" sz="2000" b="1" cap="all"/>
              <a:t> </a:t>
            </a:r>
            <a:r>
              <a:rPr lang="en-US" sz="2000" b="1" cap="all" err="1"/>
              <a:t>petrochemicznego</a:t>
            </a:r>
            <a:br>
              <a:rPr lang="pl-PL" sz="2000" b="1" cap="all"/>
            </a:br>
            <a:endParaRPr lang="pl-PL" sz="2000" b="1" cap="all"/>
          </a:p>
          <a:p>
            <a:r>
              <a:rPr lang="en-US" altLang="pl-PL" err="1"/>
              <a:t>Kauczuk</a:t>
            </a:r>
            <a:r>
              <a:rPr lang="en-US" altLang="pl-PL"/>
              <a:t> </a:t>
            </a:r>
            <a:r>
              <a:rPr lang="en-US" altLang="pl-PL" err="1"/>
              <a:t>syntetyczny</a:t>
            </a:r>
            <a:r>
              <a:rPr lang="en-US" altLang="pl-PL"/>
              <a:t> </a:t>
            </a:r>
          </a:p>
          <a:p>
            <a:r>
              <a:rPr lang="en-US" altLang="pl-PL" err="1"/>
              <a:t>Materiały</a:t>
            </a:r>
            <a:r>
              <a:rPr lang="en-US" altLang="pl-PL"/>
              <a:t> </a:t>
            </a:r>
            <a:r>
              <a:rPr lang="en-US" altLang="pl-PL" err="1"/>
              <a:t>pochodzenia</a:t>
            </a:r>
            <a:r>
              <a:rPr lang="en-US" altLang="pl-PL"/>
              <a:t> </a:t>
            </a:r>
            <a:r>
              <a:rPr lang="en-US" altLang="pl-PL" err="1"/>
              <a:t>gumowego</a:t>
            </a:r>
            <a:r>
              <a:rPr lang="en-US" altLang="pl-PL"/>
              <a:t> </a:t>
            </a:r>
          </a:p>
          <a:p>
            <a:r>
              <a:rPr lang="en-US" altLang="pl-PL" err="1"/>
              <a:t>Tkanina</a:t>
            </a:r>
            <a:endParaRPr lang="en-US" altLang="pl-PL"/>
          </a:p>
          <a:p>
            <a:r>
              <a:rPr lang="en-US" altLang="pl-PL" err="1"/>
              <a:t>Sadza</a:t>
            </a:r>
            <a:endParaRPr lang="en-US" altLang="pl-PL"/>
          </a:p>
          <a:p>
            <a:pPr marL="0" indent="0">
              <a:spcAft>
                <a:spcPts val="0"/>
              </a:spcAft>
              <a:buNone/>
              <a:defRPr/>
            </a:pPr>
            <a:endParaRPr lang="en-US" sz="2000" cap="all"/>
          </a:p>
        </p:txBody>
      </p:sp>
      <p:sp>
        <p:nvSpPr>
          <p:cNvPr id="23" name="Text Placeholder 7"/>
          <p:cNvSpPr txBox="1">
            <a:spLocks noChangeAspect="1"/>
          </p:cNvSpPr>
          <p:nvPr/>
        </p:nvSpPr>
        <p:spPr>
          <a:xfrm>
            <a:off x="2478375" y="4975124"/>
            <a:ext cx="3436757" cy="984885"/>
          </a:xfrm>
          <a:prstGeom prst="rect">
            <a:avLst/>
          </a:prstGeom>
        </p:spPr>
        <p:txBody>
          <a:bodyPr wrap="square">
            <a:spAutoFit/>
          </a:bodyPr>
          <a:lst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Aft>
                <a:spcPts val="0"/>
              </a:spcAft>
              <a:buNone/>
              <a:defRPr/>
            </a:pPr>
            <a:r>
              <a:rPr lang="en-US" sz="2000" b="1" cap="all" err="1"/>
              <a:t>Materiały</a:t>
            </a:r>
            <a:r>
              <a:rPr lang="pl-PL" sz="2000" b="1" cap="all"/>
              <a:t> </a:t>
            </a:r>
            <a:r>
              <a:rPr lang="en-US" sz="2000" b="1" cap="all" err="1"/>
              <a:t>organiczne</a:t>
            </a:r>
            <a:br>
              <a:rPr lang="pl-PL" sz="2000" b="1" cap="all"/>
            </a:br>
            <a:endParaRPr lang="pl-PL" sz="2000" b="1" cap="all"/>
          </a:p>
          <a:p>
            <a:pPr>
              <a:spcAft>
                <a:spcPts val="0"/>
              </a:spcAft>
              <a:defRPr/>
            </a:pPr>
            <a:r>
              <a:rPr lang="en-US" altLang="pl-PL" err="1"/>
              <a:t>Kauczuk</a:t>
            </a:r>
            <a:r>
              <a:rPr lang="en-US" altLang="pl-PL"/>
              <a:t> </a:t>
            </a:r>
            <a:r>
              <a:rPr lang="en-US" altLang="pl-PL" err="1"/>
              <a:t>naturalny</a:t>
            </a:r>
            <a:r>
              <a:rPr lang="en-US" altLang="pl-PL"/>
              <a:t> </a:t>
            </a:r>
          </a:p>
        </p:txBody>
      </p:sp>
      <p:sp>
        <p:nvSpPr>
          <p:cNvPr id="28" name="Text Placeholder 9"/>
          <p:cNvSpPr txBox="1">
            <a:spLocks noChangeAspect="1"/>
          </p:cNvSpPr>
          <p:nvPr/>
        </p:nvSpPr>
        <p:spPr>
          <a:xfrm>
            <a:off x="2511076" y="6398869"/>
            <a:ext cx="2922583" cy="2125927"/>
          </a:xfrm>
          <a:prstGeom prst="rect">
            <a:avLst/>
          </a:prstGeom>
        </p:spPr>
        <p:txBody>
          <a:bodyPr/>
          <a:lst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spcBef>
                <a:spcPct val="0"/>
              </a:spcBef>
              <a:buNone/>
            </a:pPr>
            <a:r>
              <a:rPr lang="en-US" sz="2000" b="1" cap="all" err="1"/>
              <a:t>Metale</a:t>
            </a:r>
            <a:br>
              <a:rPr lang="pl-PL" sz="2000" cap="all"/>
            </a:br>
            <a:endParaRPr lang="pl-PL" sz="2000" cap="all"/>
          </a:p>
          <a:p>
            <a:pPr>
              <a:spcBef>
                <a:spcPct val="0"/>
              </a:spcBef>
            </a:pPr>
            <a:r>
              <a:rPr lang="en-US" altLang="pl-PL" err="1"/>
              <a:t>Walcówka</a:t>
            </a:r>
            <a:r>
              <a:rPr lang="en-US" altLang="pl-PL"/>
              <a:t> </a:t>
            </a:r>
            <a:r>
              <a:rPr lang="en-US" altLang="pl-PL" err="1"/>
              <a:t>ze</a:t>
            </a:r>
            <a:r>
              <a:rPr lang="en-US" altLang="pl-PL"/>
              <a:t> </a:t>
            </a:r>
            <a:r>
              <a:rPr lang="en-US" altLang="pl-PL" err="1"/>
              <a:t>stali</a:t>
            </a:r>
            <a:r>
              <a:rPr lang="en-US" altLang="pl-PL"/>
              <a:t> </a:t>
            </a:r>
          </a:p>
          <a:p>
            <a:pPr>
              <a:spcBef>
                <a:spcPct val="0"/>
              </a:spcBef>
            </a:pPr>
            <a:r>
              <a:rPr lang="en-US" altLang="pl-PL" err="1"/>
              <a:t>Drut</a:t>
            </a:r>
            <a:endParaRPr lang="en-US" altLang="pl-PL"/>
          </a:p>
          <a:p>
            <a:pPr>
              <a:spcBef>
                <a:spcPct val="0"/>
              </a:spcBef>
            </a:pPr>
            <a:r>
              <a:rPr lang="en-US" altLang="pl-PL" err="1"/>
              <a:t>Drutówka</a:t>
            </a:r>
            <a:endParaRPr lang="en-US" altLang="pl-PL"/>
          </a:p>
          <a:p>
            <a:pPr>
              <a:spcBef>
                <a:spcPct val="0"/>
              </a:spcBef>
            </a:pPr>
            <a:r>
              <a:rPr lang="en-US" altLang="pl-PL" err="1"/>
              <a:t>Cynk</a:t>
            </a:r>
            <a:endParaRPr lang="en-US" altLang="pl-PL"/>
          </a:p>
          <a:p>
            <a:pPr marL="0" indent="0">
              <a:spcAft>
                <a:spcPts val="0"/>
              </a:spcAft>
              <a:buNone/>
              <a:defRPr/>
            </a:pPr>
            <a:endParaRPr lang="en-US" sz="2000" cap="all"/>
          </a:p>
        </p:txBody>
      </p:sp>
      <p:sp>
        <p:nvSpPr>
          <p:cNvPr id="31" name="Rectangle 14"/>
          <p:cNvSpPr>
            <a:spLocks noChangeAspect="1"/>
          </p:cNvSpPr>
          <p:nvPr/>
        </p:nvSpPr>
        <p:spPr>
          <a:xfrm flipH="1">
            <a:off x="1864659" y="6398869"/>
            <a:ext cx="493824" cy="432197"/>
          </a:xfrm>
          <a:prstGeom prst="rect">
            <a:avLst/>
          </a:prstGeom>
          <a:solidFill>
            <a:srgbClr val="E650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a:t> </a:t>
            </a:r>
          </a:p>
        </p:txBody>
      </p:sp>
      <p:sp>
        <p:nvSpPr>
          <p:cNvPr id="32" name="Rectangle 15"/>
          <p:cNvSpPr>
            <a:spLocks noChangeAspect="1"/>
          </p:cNvSpPr>
          <p:nvPr/>
        </p:nvSpPr>
        <p:spPr>
          <a:xfrm>
            <a:off x="1841086" y="4986711"/>
            <a:ext cx="493824" cy="432197"/>
          </a:xfrm>
          <a:prstGeom prst="rect">
            <a:avLst/>
          </a:prstGeom>
          <a:solidFill>
            <a:srgbClr val="FF82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 name="Rectangle 16"/>
          <p:cNvSpPr>
            <a:spLocks noChangeAspect="1"/>
          </p:cNvSpPr>
          <p:nvPr/>
        </p:nvSpPr>
        <p:spPr>
          <a:xfrm flipH="1">
            <a:off x="1841086" y="2256411"/>
            <a:ext cx="493824" cy="432197"/>
          </a:xfrm>
          <a:prstGeom prst="rect">
            <a:avLst/>
          </a:prstGeom>
          <a:solidFill>
            <a:srgbClr val="EBC31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9517693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2"/>
          <p:cNvSpPr>
            <a:spLocks noGrp="1"/>
          </p:cNvSpPr>
          <p:nvPr>
            <p:ph type="sldNum" sz="quarter" idx="30"/>
          </p:nvPr>
        </p:nvSpPr>
        <p:spPr bwMode="auto">
          <a:xfrm>
            <a:off x="14468511" y="9433575"/>
            <a:ext cx="946800" cy="547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114425" indent="-428625">
              <a:defRPr>
                <a:solidFill>
                  <a:schemeClr val="tx1"/>
                </a:solidFill>
                <a:latin typeface="Arial" panose="020B0604020202020204" pitchFamily="34" charset="0"/>
                <a:cs typeface="Arial" panose="020B0604020202020204" pitchFamily="34" charset="0"/>
              </a:defRPr>
            </a:lvl2pPr>
            <a:lvl3pPr marL="1714500" indent="-342900">
              <a:defRPr>
                <a:solidFill>
                  <a:schemeClr val="tx1"/>
                </a:solidFill>
                <a:latin typeface="Arial" panose="020B0604020202020204" pitchFamily="34" charset="0"/>
                <a:cs typeface="Arial" panose="020B0604020202020204" pitchFamily="34" charset="0"/>
              </a:defRPr>
            </a:lvl3pPr>
            <a:lvl4pPr marL="2400300" indent="-342900">
              <a:defRPr>
                <a:solidFill>
                  <a:schemeClr val="tx1"/>
                </a:solidFill>
                <a:latin typeface="Arial" panose="020B0604020202020204" pitchFamily="34" charset="0"/>
                <a:cs typeface="Arial" panose="020B0604020202020204" pitchFamily="34" charset="0"/>
              </a:defRPr>
            </a:lvl4pPr>
            <a:lvl5pPr marL="3086100" indent="-342900">
              <a:defRPr>
                <a:solidFill>
                  <a:schemeClr val="tx1"/>
                </a:solidFill>
                <a:latin typeface="Arial" panose="020B0604020202020204" pitchFamily="34" charset="0"/>
                <a:cs typeface="Arial" panose="020B0604020202020204" pitchFamily="34" charset="0"/>
              </a:defRPr>
            </a:lvl5pPr>
            <a:lvl6pPr marL="3771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4577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5143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829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a:fld id="{1F1FF58B-DF7B-475D-97E3-BEBCE53D2E83}" type="slidenum">
              <a:rPr lang="en-US" altLang="pl-PL" smtClean="0">
                <a:solidFill>
                  <a:srgbClr val="F2F2F2"/>
                </a:solidFill>
                <a:latin typeface="Trebuchet MS Bold"/>
                <a:cs typeface="Trebuchet MS Bold"/>
              </a:rPr>
              <a:pPr defTabSz="1371600"/>
              <a:t>15</a:t>
            </a:fld>
            <a:endParaRPr lang="en-US" altLang="pl-PL">
              <a:solidFill>
                <a:srgbClr val="F2F2F2"/>
              </a:solidFill>
              <a:latin typeface="Trebuchet MS Bold"/>
              <a:cs typeface="Trebuchet MS Bold"/>
            </a:endParaRPr>
          </a:p>
        </p:txBody>
      </p:sp>
      <p:sp>
        <p:nvSpPr>
          <p:cNvPr id="15365" name="Text Placeholder 4"/>
          <p:cNvSpPr>
            <a:spLocks noGrp="1"/>
          </p:cNvSpPr>
          <p:nvPr>
            <p:ph type="body" sz="quarter" idx="15"/>
          </p:nvPr>
        </p:nvSpPr>
        <p:spPr bwMode="auto">
          <a:xfrm>
            <a:off x="1908938" y="1601792"/>
            <a:ext cx="3131345" cy="170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rtlCol="0" anchor="t" anchorCtr="0" compatLnSpc="1">
            <a:prstTxWarp prst="textNoShape">
              <a:avLst/>
            </a:prstTxWarp>
            <a:noAutofit/>
          </a:bodyPr>
          <a:lstStyle/>
          <a:p>
            <a:pPr>
              <a:spcBef>
                <a:spcPct val="0"/>
              </a:spcBef>
            </a:pPr>
            <a:r>
              <a:rPr lang="pl-PL" altLang="pl-PL"/>
              <a:t>CHEMIA</a:t>
            </a:r>
          </a:p>
        </p:txBody>
      </p:sp>
      <p:sp>
        <p:nvSpPr>
          <p:cNvPr id="15366" name="Text Placeholder 5"/>
          <p:cNvSpPr>
            <a:spLocks noGrp="1"/>
          </p:cNvSpPr>
          <p:nvPr>
            <p:ph type="body" sz="quarter" idx="16"/>
          </p:nvPr>
        </p:nvSpPr>
        <p:spPr bwMode="auto">
          <a:xfrm>
            <a:off x="1916436" y="4423500"/>
            <a:ext cx="3131343" cy="170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rtlCol="0" anchor="t" anchorCtr="0" compatLnSpc="1">
            <a:prstTxWarp prst="textNoShape">
              <a:avLst/>
            </a:prstTxWarp>
            <a:noAutofit/>
          </a:bodyPr>
          <a:lstStyle/>
          <a:p>
            <a:pPr>
              <a:spcBef>
                <a:spcPct val="0"/>
              </a:spcBef>
            </a:pPr>
            <a:r>
              <a:rPr lang="pl-PL" altLang="pl-PL"/>
              <a:t>KAUCZUK NATURALNY</a:t>
            </a:r>
            <a:endParaRPr lang="en-US"/>
          </a:p>
        </p:txBody>
      </p:sp>
      <p:sp>
        <p:nvSpPr>
          <p:cNvPr id="15367" name="Text Placeholder 6"/>
          <p:cNvSpPr>
            <a:spLocks noGrp="1"/>
          </p:cNvSpPr>
          <p:nvPr>
            <p:ph type="body" sz="quarter" idx="17"/>
          </p:nvPr>
        </p:nvSpPr>
        <p:spPr bwMode="auto">
          <a:xfrm>
            <a:off x="1800000" y="6988515"/>
            <a:ext cx="3131343" cy="170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rtlCol="0" anchor="t" anchorCtr="0" compatLnSpc="1">
            <a:prstTxWarp prst="textNoShape">
              <a:avLst/>
            </a:prstTxWarp>
            <a:noAutofit/>
          </a:bodyPr>
          <a:lstStyle/>
          <a:p>
            <a:pPr>
              <a:spcBef>
                <a:spcPct val="0"/>
              </a:spcBef>
            </a:pPr>
            <a:r>
              <a:rPr lang="pl-PL" altLang="pl-PL"/>
              <a:t>KAUCZUK SYNTETYCZNY</a:t>
            </a:r>
            <a:endParaRPr lang="en-US"/>
          </a:p>
        </p:txBody>
      </p:sp>
      <p:sp>
        <p:nvSpPr>
          <p:cNvPr id="6" name="Tytuł 1">
            <a:extLst>
              <a:ext uri="{FF2B5EF4-FFF2-40B4-BE49-F238E27FC236}">
                <a16:creationId xmlns:a16="http://schemas.microsoft.com/office/drawing/2014/main" id="{28D174EF-22F4-C5C0-564A-57D900876F6C}"/>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Zmiany cen surowców</a:t>
            </a:r>
          </a:p>
        </p:txBody>
      </p:sp>
      <p:pic>
        <p:nvPicPr>
          <p:cNvPr id="3" name="Picture 2">
            <a:extLst>
              <a:ext uri="{FF2B5EF4-FFF2-40B4-BE49-F238E27FC236}">
                <a16:creationId xmlns:a16="http://schemas.microsoft.com/office/drawing/2014/main" id="{D3262B6E-D198-03A1-8ABF-339A9E0064F9}"/>
              </a:ext>
            </a:extLst>
          </p:cNvPr>
          <p:cNvPicPr>
            <a:picLocks noChangeAspect="1"/>
          </p:cNvPicPr>
          <p:nvPr/>
        </p:nvPicPr>
        <p:blipFill>
          <a:blip r:embed="rId2"/>
          <a:stretch>
            <a:fillRect/>
          </a:stretch>
        </p:blipFill>
        <p:spPr>
          <a:xfrm>
            <a:off x="5691188" y="1469571"/>
            <a:ext cx="12604297" cy="2955472"/>
          </a:xfrm>
          <a:prstGeom prst="rect">
            <a:avLst/>
          </a:prstGeom>
        </p:spPr>
      </p:pic>
      <p:pic>
        <p:nvPicPr>
          <p:cNvPr id="4" name="Picture 3">
            <a:extLst>
              <a:ext uri="{FF2B5EF4-FFF2-40B4-BE49-F238E27FC236}">
                <a16:creationId xmlns:a16="http://schemas.microsoft.com/office/drawing/2014/main" id="{BA24A81F-5D47-BD35-C540-37F992A2D573}"/>
              </a:ext>
            </a:extLst>
          </p:cNvPr>
          <p:cNvPicPr>
            <a:picLocks noChangeAspect="1"/>
          </p:cNvPicPr>
          <p:nvPr/>
        </p:nvPicPr>
        <p:blipFill>
          <a:blip r:embed="rId3"/>
          <a:stretch>
            <a:fillRect/>
          </a:stretch>
        </p:blipFill>
        <p:spPr>
          <a:xfrm>
            <a:off x="5687106" y="4425043"/>
            <a:ext cx="12351204" cy="2563586"/>
          </a:xfrm>
          <a:prstGeom prst="rect">
            <a:avLst/>
          </a:prstGeom>
        </p:spPr>
      </p:pic>
      <p:pic>
        <p:nvPicPr>
          <p:cNvPr id="5" name="Picture 4">
            <a:extLst>
              <a:ext uri="{FF2B5EF4-FFF2-40B4-BE49-F238E27FC236}">
                <a16:creationId xmlns:a16="http://schemas.microsoft.com/office/drawing/2014/main" id="{5115F322-72B6-9950-F7B5-F3445D6C41D9}"/>
              </a:ext>
            </a:extLst>
          </p:cNvPr>
          <p:cNvPicPr>
            <a:picLocks noChangeAspect="1"/>
          </p:cNvPicPr>
          <p:nvPr/>
        </p:nvPicPr>
        <p:blipFill>
          <a:blip r:embed="rId4"/>
          <a:stretch>
            <a:fillRect/>
          </a:stretch>
        </p:blipFill>
        <p:spPr>
          <a:xfrm>
            <a:off x="5689826" y="6988629"/>
            <a:ext cx="12345761" cy="298812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2"/>
          <p:cNvSpPr>
            <a:spLocks noGrp="1"/>
          </p:cNvSpPr>
          <p:nvPr>
            <p:ph type="sldNum" sz="quarter" idx="3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1114425" indent="-428625">
              <a:defRPr>
                <a:solidFill>
                  <a:schemeClr val="tx1"/>
                </a:solidFill>
                <a:latin typeface="Arial" panose="020B0604020202020204" pitchFamily="34" charset="0"/>
                <a:cs typeface="Arial" panose="020B0604020202020204" pitchFamily="34" charset="0"/>
              </a:defRPr>
            </a:lvl2pPr>
            <a:lvl3pPr marL="1714500" indent="-342900">
              <a:defRPr>
                <a:solidFill>
                  <a:schemeClr val="tx1"/>
                </a:solidFill>
                <a:latin typeface="Arial" panose="020B0604020202020204" pitchFamily="34" charset="0"/>
                <a:cs typeface="Arial" panose="020B0604020202020204" pitchFamily="34" charset="0"/>
              </a:defRPr>
            </a:lvl3pPr>
            <a:lvl4pPr marL="2400300" indent="-342900">
              <a:defRPr>
                <a:solidFill>
                  <a:schemeClr val="tx1"/>
                </a:solidFill>
                <a:latin typeface="Arial" panose="020B0604020202020204" pitchFamily="34" charset="0"/>
                <a:cs typeface="Arial" panose="020B0604020202020204" pitchFamily="34" charset="0"/>
              </a:defRPr>
            </a:lvl4pPr>
            <a:lvl5pPr marL="3086100" indent="-342900">
              <a:defRPr>
                <a:solidFill>
                  <a:schemeClr val="tx1"/>
                </a:solidFill>
                <a:latin typeface="Arial" panose="020B0604020202020204" pitchFamily="34" charset="0"/>
                <a:cs typeface="Arial" panose="020B0604020202020204" pitchFamily="34" charset="0"/>
              </a:defRPr>
            </a:lvl5pPr>
            <a:lvl6pPr marL="37719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44577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51435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829300" indent="-3429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371600"/>
            <a:fld id="{346DA080-3245-4562-B479-9AE2FE51B690}" type="slidenum">
              <a:rPr lang="en-US" altLang="pl-PL" smtClean="0">
                <a:solidFill>
                  <a:srgbClr val="F2F2F2"/>
                </a:solidFill>
                <a:latin typeface="Trebuchet MS Bold"/>
                <a:cs typeface="Trebuchet MS Bold"/>
              </a:rPr>
              <a:pPr defTabSz="1371600"/>
              <a:t>16</a:t>
            </a:fld>
            <a:endParaRPr lang="en-US" altLang="pl-PL">
              <a:solidFill>
                <a:srgbClr val="F2F2F2"/>
              </a:solidFill>
              <a:latin typeface="Trebuchet MS Bold"/>
              <a:cs typeface="Trebuchet MS Bold"/>
            </a:endParaRPr>
          </a:p>
        </p:txBody>
      </p:sp>
      <p:sp>
        <p:nvSpPr>
          <p:cNvPr id="14341" name="Text Placeholder 4"/>
          <p:cNvSpPr>
            <a:spLocks noGrp="1"/>
          </p:cNvSpPr>
          <p:nvPr>
            <p:ph type="body" sz="quarter" idx="15"/>
          </p:nvPr>
        </p:nvSpPr>
        <p:spPr bwMode="auto">
          <a:xfrm>
            <a:off x="1872000" y="1710149"/>
            <a:ext cx="3131343" cy="170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rtlCol="0" anchor="t" anchorCtr="0" compatLnSpc="1">
            <a:prstTxWarp prst="textNoShape">
              <a:avLst/>
            </a:prstTxWarp>
            <a:noAutofit/>
          </a:bodyPr>
          <a:lstStyle/>
          <a:p>
            <a:pPr>
              <a:spcBef>
                <a:spcPct val="0"/>
              </a:spcBef>
            </a:pPr>
            <a:r>
              <a:rPr lang="pl-PL" altLang="pl-PL"/>
              <a:t>SADZA</a:t>
            </a:r>
            <a:endParaRPr lang="en-US"/>
          </a:p>
        </p:txBody>
      </p:sp>
      <p:sp>
        <p:nvSpPr>
          <p:cNvPr id="14342" name="Text Placeholder 5"/>
          <p:cNvSpPr>
            <a:spLocks noGrp="1"/>
          </p:cNvSpPr>
          <p:nvPr>
            <p:ph type="body" sz="quarter" idx="16"/>
          </p:nvPr>
        </p:nvSpPr>
        <p:spPr bwMode="auto">
          <a:xfrm>
            <a:off x="2448000" y="4393407"/>
            <a:ext cx="2555343" cy="170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rtlCol="0" anchor="t" anchorCtr="0" compatLnSpc="1">
            <a:prstTxWarp prst="textNoShape">
              <a:avLst/>
            </a:prstTxWarp>
            <a:noAutofit/>
          </a:bodyPr>
          <a:lstStyle/>
          <a:p>
            <a:pPr>
              <a:spcBef>
                <a:spcPct val="0"/>
              </a:spcBef>
            </a:pPr>
            <a:r>
              <a:rPr lang="pl-PL" altLang="pl-PL"/>
              <a:t>KORD TEKSTYLNY</a:t>
            </a:r>
            <a:endParaRPr lang="en-US"/>
          </a:p>
        </p:txBody>
      </p:sp>
      <p:sp>
        <p:nvSpPr>
          <p:cNvPr id="14343" name="Text Placeholder 6"/>
          <p:cNvSpPr>
            <a:spLocks noGrp="1"/>
          </p:cNvSpPr>
          <p:nvPr>
            <p:ph type="body" sz="quarter" idx="17"/>
          </p:nvPr>
        </p:nvSpPr>
        <p:spPr bwMode="auto">
          <a:xfrm>
            <a:off x="2448000" y="7074283"/>
            <a:ext cx="2555343" cy="17097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7160" tIns="68580" rIns="137160" bIns="68580" numCol="1" rtlCol="0" anchor="t" anchorCtr="0" compatLnSpc="1">
            <a:prstTxWarp prst="textNoShape">
              <a:avLst/>
            </a:prstTxWarp>
            <a:noAutofit/>
          </a:bodyPr>
          <a:lstStyle/>
          <a:p>
            <a:pPr>
              <a:spcBef>
                <a:spcPct val="0"/>
              </a:spcBef>
            </a:pPr>
            <a:r>
              <a:rPr lang="pl-PL" altLang="pl-PL"/>
              <a:t>KORDY </a:t>
            </a:r>
          </a:p>
          <a:p>
            <a:pPr>
              <a:spcBef>
                <a:spcPct val="0"/>
              </a:spcBef>
            </a:pPr>
            <a:r>
              <a:rPr lang="pl-PL" altLang="pl-PL"/>
              <a:t>I DRUTY STALOWE</a:t>
            </a:r>
          </a:p>
        </p:txBody>
      </p:sp>
      <p:sp>
        <p:nvSpPr>
          <p:cNvPr id="3" name="Tytuł 1">
            <a:extLst>
              <a:ext uri="{FF2B5EF4-FFF2-40B4-BE49-F238E27FC236}">
                <a16:creationId xmlns:a16="http://schemas.microsoft.com/office/drawing/2014/main" id="{6D4503FE-9986-9D40-599A-65F6E6B972CD}"/>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Zmiany cen surowców</a:t>
            </a:r>
          </a:p>
        </p:txBody>
      </p:sp>
      <p:pic>
        <p:nvPicPr>
          <p:cNvPr id="6" name="Picture 5">
            <a:extLst>
              <a:ext uri="{FF2B5EF4-FFF2-40B4-BE49-F238E27FC236}">
                <a16:creationId xmlns:a16="http://schemas.microsoft.com/office/drawing/2014/main" id="{A4F3EE79-4546-4EE2-0AEC-7B063E822604}"/>
              </a:ext>
            </a:extLst>
          </p:cNvPr>
          <p:cNvPicPr>
            <a:picLocks noChangeAspect="1"/>
          </p:cNvPicPr>
          <p:nvPr/>
        </p:nvPicPr>
        <p:blipFill>
          <a:blip r:embed="rId2"/>
          <a:stretch>
            <a:fillRect/>
          </a:stretch>
        </p:blipFill>
        <p:spPr>
          <a:xfrm>
            <a:off x="5635291" y="1472615"/>
            <a:ext cx="12386511" cy="2769769"/>
          </a:xfrm>
          <a:prstGeom prst="rect">
            <a:avLst/>
          </a:prstGeom>
        </p:spPr>
      </p:pic>
      <p:pic>
        <p:nvPicPr>
          <p:cNvPr id="7" name="Picture 6">
            <a:extLst>
              <a:ext uri="{FF2B5EF4-FFF2-40B4-BE49-F238E27FC236}">
                <a16:creationId xmlns:a16="http://schemas.microsoft.com/office/drawing/2014/main" id="{956DDA13-F564-A413-C9D3-CB741CA33D33}"/>
              </a:ext>
            </a:extLst>
          </p:cNvPr>
          <p:cNvPicPr>
            <a:picLocks noChangeAspect="1"/>
          </p:cNvPicPr>
          <p:nvPr/>
        </p:nvPicPr>
        <p:blipFill>
          <a:blip r:embed="rId3"/>
          <a:stretch>
            <a:fillRect/>
          </a:stretch>
        </p:blipFill>
        <p:spPr>
          <a:xfrm>
            <a:off x="5635291" y="4235116"/>
            <a:ext cx="12386511" cy="2839453"/>
          </a:xfrm>
          <a:prstGeom prst="rect">
            <a:avLst/>
          </a:prstGeom>
        </p:spPr>
      </p:pic>
      <p:pic>
        <p:nvPicPr>
          <p:cNvPr id="8" name="Picture 7">
            <a:extLst>
              <a:ext uri="{FF2B5EF4-FFF2-40B4-BE49-F238E27FC236}">
                <a16:creationId xmlns:a16="http://schemas.microsoft.com/office/drawing/2014/main" id="{9809DE5D-2253-BBA2-164A-440D666C3C8A}"/>
              </a:ext>
            </a:extLst>
          </p:cNvPr>
          <p:cNvPicPr>
            <a:picLocks noChangeAspect="1"/>
          </p:cNvPicPr>
          <p:nvPr/>
        </p:nvPicPr>
        <p:blipFill>
          <a:blip r:embed="rId4"/>
          <a:stretch>
            <a:fillRect/>
          </a:stretch>
        </p:blipFill>
        <p:spPr>
          <a:xfrm>
            <a:off x="5642309" y="6931944"/>
            <a:ext cx="12372474" cy="30555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p:txBody>
          <a:bodyPr/>
          <a:lstStyle/>
          <a:p>
            <a:r>
              <a:rPr lang="pl-PL"/>
              <a:t>Podsumowanie wyników Spółki</a:t>
            </a:r>
          </a:p>
        </p:txBody>
      </p:sp>
      <p:sp>
        <p:nvSpPr>
          <p:cNvPr id="7" name="Podtytuł 6">
            <a:extLst>
              <a:ext uri="{FF2B5EF4-FFF2-40B4-BE49-F238E27FC236}">
                <a16:creationId xmlns:a16="http://schemas.microsoft.com/office/drawing/2014/main" id="{21D17BA9-D74F-413D-8F3B-9DB817477CDA}"/>
              </a:ext>
            </a:extLst>
          </p:cNvPr>
          <p:cNvSpPr>
            <a:spLocks noGrp="1"/>
          </p:cNvSpPr>
          <p:nvPr>
            <p:ph type="subTitle" idx="1"/>
          </p:nvPr>
        </p:nvSpPr>
        <p:spPr/>
        <p:txBody>
          <a:bodyPr vert="horz" lIns="91440" tIns="45720" rIns="91440" bIns="45720" rtlCol="0" anchor="t">
            <a:normAutofit/>
          </a:bodyPr>
          <a:lstStyle/>
          <a:p>
            <a:r>
              <a:rPr lang="pl-PL"/>
              <a:t>Za rok 2025 oraz 4 kwartał 2025 roku</a:t>
            </a:r>
          </a:p>
        </p:txBody>
      </p:sp>
      <p:sp>
        <p:nvSpPr>
          <p:cNvPr id="4" name="Symbol zastępczy daty 3">
            <a:extLst>
              <a:ext uri="{FF2B5EF4-FFF2-40B4-BE49-F238E27FC236}">
                <a16:creationId xmlns:a16="http://schemas.microsoft.com/office/drawing/2014/main" id="{B5AE7159-1538-43B4-A954-1CF234624532}"/>
              </a:ext>
            </a:extLst>
          </p:cNvPr>
          <p:cNvSpPr>
            <a:spLocks noGrp="1"/>
          </p:cNvSpPr>
          <p:nvPr>
            <p:ph type="dt" sz="half" idx="10"/>
          </p:nvPr>
        </p:nvSpPr>
        <p:spPr/>
        <p:txBody>
          <a:bodyPr/>
          <a:lstStyle/>
          <a:p>
            <a:fld id="{E76E94F4-4F90-4E4F-8B13-B99E892366E4}" type="datetime4">
              <a:rPr lang="pl-PL" smtClean="0"/>
              <a:pPr/>
              <a:t>26 kwietnia 2026</a:t>
            </a:fld>
            <a:endParaRPr lang="pl-PL"/>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80010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Struktura przychodów ze sprzedaży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36625" y="2767501"/>
          <a:ext cx="7991375"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3F1F5793-5BAF-4AC4-A75A-4EA46292B4A5}"/>
              </a:ext>
            </a:extLst>
          </p:cNvPr>
          <p:cNvSpPr txBox="1"/>
          <p:nvPr/>
        </p:nvSpPr>
        <p:spPr>
          <a:xfrm>
            <a:off x="4536000" y="5791500"/>
            <a:ext cx="1152000" cy="276999"/>
          </a:xfrm>
          <a:prstGeom prst="rect">
            <a:avLst/>
          </a:prstGeom>
          <a:noFill/>
        </p:spPr>
        <p:txBody>
          <a:bodyPr wrap="square" rtlCol="0">
            <a:spAutoFit/>
          </a:bodyPr>
          <a:lstStyle/>
          <a:p>
            <a:r>
              <a:rPr lang="pl-PL" sz="1200"/>
              <a:t>19,3%</a:t>
            </a:r>
          </a:p>
        </p:txBody>
      </p:sp>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44000" y="2873374"/>
          <a:ext cx="8640000" cy="49341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36000" y="8752976"/>
            <a:ext cx="7848000" cy="584775"/>
          </a:xfrm>
          <a:prstGeom prst="rect">
            <a:avLst/>
          </a:prstGeom>
          <a:noFill/>
        </p:spPr>
        <p:txBody>
          <a:bodyPr wrap="square" rtlCol="0">
            <a:spAutoFit/>
          </a:bodyPr>
          <a:lstStyle/>
          <a:p>
            <a:r>
              <a:rPr lang="pl-PL" sz="1600"/>
              <a:t>Przychody ze sprzedaży za 12M 2025 wyniosły 2 914,8 mln PLN i były wyższe o 15,7% w stosunku do 12M 2024.</a:t>
            </a:r>
          </a:p>
        </p:txBody>
      </p:sp>
      <p:sp>
        <p:nvSpPr>
          <p:cNvPr id="9" name="TextBox 8">
            <a:extLst>
              <a:ext uri="{FF2B5EF4-FFF2-40B4-BE49-F238E27FC236}">
                <a16:creationId xmlns:a16="http://schemas.microsoft.com/office/drawing/2014/main" id="{7FA9F40B-6F65-4D52-BC1B-4E32E55D754A}"/>
              </a:ext>
            </a:extLst>
          </p:cNvPr>
          <p:cNvSpPr txBox="1"/>
          <p:nvPr/>
        </p:nvSpPr>
        <p:spPr>
          <a:xfrm>
            <a:off x="9173915" y="8752977"/>
            <a:ext cx="7848000" cy="584775"/>
          </a:xfrm>
          <a:prstGeom prst="rect">
            <a:avLst/>
          </a:prstGeom>
          <a:noFill/>
        </p:spPr>
        <p:txBody>
          <a:bodyPr wrap="square" rtlCol="0">
            <a:spAutoFit/>
          </a:bodyPr>
          <a:lstStyle/>
          <a:p>
            <a:r>
              <a:rPr lang="pl-PL" sz="1600"/>
              <a:t>Przychody ze sprzedaży w 4Q 2025 wyniosły 665,0 mln PLN i były niższe o 3,5% w stosunku do 4Q 2024.</a:t>
            </a:r>
          </a:p>
        </p:txBody>
      </p:sp>
    </p:spTree>
    <p:extLst>
      <p:ext uri="{BB962C8B-B14F-4D97-AF65-F5344CB8AC3E}">
        <p14:creationId xmlns:p14="http://schemas.microsoft.com/office/powerpoint/2010/main" val="4010780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Przychody ze sprzedaży do podmiotów niepowiązanych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36625" y="2695501"/>
          <a:ext cx="7991375" cy="295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44000" y="2479500"/>
          <a:ext cx="8640000" cy="31680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45346" y="8361818"/>
            <a:ext cx="7848000" cy="1323439"/>
          </a:xfrm>
          <a:prstGeom prst="rect">
            <a:avLst/>
          </a:prstGeom>
          <a:noFill/>
        </p:spPr>
        <p:txBody>
          <a:bodyPr wrap="square" rtlCol="0">
            <a:spAutoFit/>
          </a:bodyPr>
          <a:lstStyle/>
          <a:p>
            <a:r>
              <a:rPr lang="pl-PL" sz="1600"/>
              <a:t>Przychody ze sprzedaży do podmiotów niepowiązanych za 12M 2025 wyniosły 215,9 mln PLN i były niższe o 16,1% w stosunku do 12M 2024.</a:t>
            </a:r>
          </a:p>
          <a:p>
            <a:endParaRPr lang="pl-PL" sz="1600"/>
          </a:p>
          <a:p>
            <a:r>
              <a:rPr lang="pl-PL" sz="1600"/>
              <a:t>Marża zysku brutto ze sprzedaży do podmiotów niepowiązanych w relacji do przychodów wzrosła z 6,3% za 12M 2024 do 6,6% za 12M 2025.</a:t>
            </a:r>
          </a:p>
        </p:txBody>
      </p:sp>
      <p:sp>
        <p:nvSpPr>
          <p:cNvPr id="9" name="TextBox 8">
            <a:extLst>
              <a:ext uri="{FF2B5EF4-FFF2-40B4-BE49-F238E27FC236}">
                <a16:creationId xmlns:a16="http://schemas.microsoft.com/office/drawing/2014/main" id="{7FA9F40B-6F65-4D52-BC1B-4E32E55D754A}"/>
              </a:ext>
            </a:extLst>
          </p:cNvPr>
          <p:cNvSpPr txBox="1"/>
          <p:nvPr/>
        </p:nvSpPr>
        <p:spPr>
          <a:xfrm>
            <a:off x="9185563" y="8361818"/>
            <a:ext cx="7848000" cy="1323439"/>
          </a:xfrm>
          <a:prstGeom prst="rect">
            <a:avLst/>
          </a:prstGeom>
          <a:noFill/>
        </p:spPr>
        <p:txBody>
          <a:bodyPr wrap="square" rtlCol="0">
            <a:spAutoFit/>
          </a:bodyPr>
          <a:lstStyle/>
          <a:p>
            <a:r>
              <a:rPr lang="pl-PL" sz="1600"/>
              <a:t>Przychody ze sprzedaży do podmiotów niepowiązanych za 4Q 2025 wyniosły 50,8 mln PLN i były niższe o 36,5% w stosunku do 4Q 2024.</a:t>
            </a:r>
          </a:p>
          <a:p>
            <a:endParaRPr lang="pl-PL" sz="1600"/>
          </a:p>
          <a:p>
            <a:r>
              <a:rPr lang="pl-PL" sz="1600"/>
              <a:t>Marża zysku brutto ze sprzedaży do podmiotów niepowiązanych w relacji do przychodów spadła z 7,4% za 4Q 2024 do 6,5% za 4Q 2025.</a:t>
            </a:r>
          </a:p>
        </p:txBody>
      </p:sp>
      <p:graphicFrame>
        <p:nvGraphicFramePr>
          <p:cNvPr id="10" name="Content Placeholder 5">
            <a:extLst>
              <a:ext uri="{FF2B5EF4-FFF2-40B4-BE49-F238E27FC236}">
                <a16:creationId xmlns:a16="http://schemas.microsoft.com/office/drawing/2014/main" id="{4BE4D06A-9DB7-41AD-8777-9703AE87833D}"/>
              </a:ext>
            </a:extLst>
          </p:cNvPr>
          <p:cNvGraphicFramePr>
            <a:graphicFrameLocks/>
          </p:cNvGraphicFramePr>
          <p:nvPr/>
        </p:nvGraphicFramePr>
        <p:xfrm>
          <a:off x="942811" y="5695563"/>
          <a:ext cx="7991375" cy="2111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5">
            <a:extLst>
              <a:ext uri="{FF2B5EF4-FFF2-40B4-BE49-F238E27FC236}">
                <a16:creationId xmlns:a16="http://schemas.microsoft.com/office/drawing/2014/main" id="{C44E7B20-7690-464A-9506-190C0BBA1D6D}"/>
              </a:ext>
            </a:extLst>
          </p:cNvPr>
          <p:cNvGraphicFramePr>
            <a:graphicFrameLocks/>
          </p:cNvGraphicFramePr>
          <p:nvPr/>
        </p:nvGraphicFramePr>
        <p:xfrm>
          <a:off x="9159704" y="5711543"/>
          <a:ext cx="8640000" cy="2304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97311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91AEC-F53C-EB11-648B-ADC21A252C99}"/>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4B7CA688-D1A5-5C40-BB12-192A08BC76C5}"/>
              </a:ext>
            </a:extLst>
          </p:cNvPr>
          <p:cNvSpPr>
            <a:spLocks noGrp="1"/>
          </p:cNvSpPr>
          <p:nvPr>
            <p:ph type="title"/>
          </p:nvPr>
        </p:nvSpPr>
        <p:spPr>
          <a:xfrm>
            <a:off x="948979" y="607934"/>
            <a:ext cx="16514268" cy="785108"/>
          </a:xfrm>
        </p:spPr>
        <p:txBody>
          <a:bodyPr/>
          <a:lstStyle/>
          <a:p>
            <a:r>
              <a:rPr lang="pl-PL"/>
              <a:t>Klauzula informacyjna</a:t>
            </a:r>
          </a:p>
        </p:txBody>
      </p:sp>
      <p:sp>
        <p:nvSpPr>
          <p:cNvPr id="5" name="Prostokąt 4">
            <a:extLst>
              <a:ext uri="{FF2B5EF4-FFF2-40B4-BE49-F238E27FC236}">
                <a16:creationId xmlns:a16="http://schemas.microsoft.com/office/drawing/2014/main" id="{E85BD4EC-BE61-AF0B-ED7F-EE745791A95C}"/>
              </a:ext>
            </a:extLst>
          </p:cNvPr>
          <p:cNvSpPr/>
          <p:nvPr/>
        </p:nvSpPr>
        <p:spPr>
          <a:xfrm>
            <a:off x="680245" y="2277090"/>
            <a:ext cx="16591756" cy="7171194"/>
          </a:xfrm>
          <a:prstGeom prst="rect">
            <a:avLst/>
          </a:prstGeom>
        </p:spPr>
        <p:txBody>
          <a:bodyPr wrap="square" lIns="91440" tIns="45720" rIns="91440" bIns="45720" anchor="t">
            <a:spAutoFit/>
          </a:bodyPr>
          <a:lstStyle/>
          <a:p>
            <a:pPr algn="ctr">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b="1">
                <a:latin typeface="Century Gothic"/>
                <a:cs typeface="Times New Roman"/>
              </a:rPr>
              <a:t>Informacja administratora danych – Firmy Oponiarskiej Dębica S.A. dotycząca przetwarzania danych osobowych w związku ze spotkaniem inwestorskim </a:t>
            </a:r>
            <a:endParaRPr lang="en-US" sz="2000">
              <a:latin typeface="Century Gothic"/>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b="1">
              <a:cs typeface="Times New Roman"/>
            </a:endParaRPr>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W związku z organizowanym spotkaniem Firma Oponiarska Dębica S.A. z siedzibą w Dębicy, przy ul 1-go Maja 1, 39-200 Dębica (dalej Spółka) przetwarza dane osobowe osób upoważnionych do reprezentacji Inwestora oraz osób wyznaczonych do bieżącego kontaktu. Podstawą prawną przetwarzania danych jest realizacja prawnie uzasadnionych interesów administratora polegających na zapewnieniu kontaktu w bieżących sprawach związanych ze współpracą stron, dokumentowaniu przebiegu spotkania oraz dochodzeniu lub obronie przed roszczeniami.</a:t>
            </a:r>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Zakres przetwarzanych danych osobowych obejmuje: imię, nazwisko, służbowy adres e-mail, służbowy numer telefonu oraz stanowisko zajmowane w organizacji. W związku z tym, że spotkanie odbywa się w formie zdalnej i jest nagrywane, Spółka będzie przetwarzać również dane utrwalone w zapisie spotkania, w tym wizerunek, głos oraz treść wypowiedzi uczestników. Udział w spotkaniu jest równoznaczny z przyjęciem do wiadomości faktu jego nagrywania.</a:t>
            </a:r>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W sprawach związanych z ochroną danych osobowych możliwy jest kontakt z wyznaczonym przez Spółkę Inspektorem Ochrony Danych — drogą elektroniczną lub listownie na adres siedziby Spółki.</a:t>
            </a:r>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a:p>
            <a:pPr marL="800100" lvl="1" indent="-342900" algn="just">
              <a:buClr>
                <a:srgbClr val="FFC000"/>
              </a:buClr>
              <a:buFont typeface="Wingdings" panose="05000000000000000000"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Do pozostałych kwestii dotyczących ochrony i przetwarzania danych osobowych przez Spółkę zastosowanie ma globalna polityka ochrony danych osobowych Spółki przyjęta w Grupie Goodyear oraz dostępna pod następującym adresem: </a:t>
            </a:r>
            <a:r>
              <a:rPr lang="pl-PL" sz="2000">
                <a:hlinkClick r:id="rId2">
                  <a:extLst>
                    <a:ext uri="{A12FA001-AC4F-418D-AE19-62706E023703}">
                      <ahyp:hlinkClr xmlns:ahyp="http://schemas.microsoft.com/office/drawing/2018/hyperlinkcolor" val="tx"/>
                    </a:ext>
                  </a:extLst>
                </a:hlinkClick>
              </a:rPr>
              <a:t>https://corporate.goodyear.com/content/dam/goodyear-corp/documents/policies/global-privacy-policy/global-privacy-policy-polish.pdf</a:t>
            </a:r>
            <a:endParaRPr lang="pl-PL" sz="2000"/>
          </a:p>
          <a:p>
            <a:pPr marL="457200" indent="-457200" algn="just">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a:p>
            <a:pPr>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p:txBody>
      </p:sp>
    </p:spTree>
    <p:extLst>
      <p:ext uri="{BB962C8B-B14F-4D97-AF65-F5344CB8AC3E}">
        <p14:creationId xmlns:p14="http://schemas.microsoft.com/office/powerpoint/2010/main" val="2381404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Przychody ze sprzedaży do podmiotów powiązanych </a:t>
            </a:r>
            <a:br>
              <a:rPr lang="pl-PL"/>
            </a:br>
            <a:r>
              <a:rPr lang="pl-PL"/>
              <a:t>(mln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36625" y="2695501"/>
          <a:ext cx="7991375" cy="2952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44000" y="2479500"/>
          <a:ext cx="8640000" cy="316800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45346" y="8361818"/>
            <a:ext cx="7550654" cy="1323439"/>
          </a:xfrm>
          <a:prstGeom prst="rect">
            <a:avLst/>
          </a:prstGeom>
          <a:noFill/>
        </p:spPr>
        <p:txBody>
          <a:bodyPr wrap="square" rtlCol="0">
            <a:spAutoFit/>
          </a:bodyPr>
          <a:lstStyle/>
          <a:p>
            <a:r>
              <a:rPr lang="pl-PL" sz="1600"/>
              <a:t>Przychody ze sprzedaży do podmiotów powiązanych za 12M 2025 wyniosły 2 698,9 mln PLN i były wyższe o 19,3% w stosunku do 12M 2024.</a:t>
            </a:r>
          </a:p>
          <a:p>
            <a:endParaRPr lang="pl-PL" sz="1600"/>
          </a:p>
          <a:p>
            <a:r>
              <a:rPr lang="pl-PL" sz="1600"/>
              <a:t>Marża zysku brutto ze sprzedaży do podmiotów powiązanych w relacji do przychodów wzrosła z 0,9% za 12M 2024 do 5,4% za 12M 2025.</a:t>
            </a:r>
          </a:p>
        </p:txBody>
      </p:sp>
      <p:sp>
        <p:nvSpPr>
          <p:cNvPr id="9" name="TextBox 8">
            <a:extLst>
              <a:ext uri="{FF2B5EF4-FFF2-40B4-BE49-F238E27FC236}">
                <a16:creationId xmlns:a16="http://schemas.microsoft.com/office/drawing/2014/main" id="{7FA9F40B-6F65-4D52-BC1B-4E32E55D754A}"/>
              </a:ext>
            </a:extLst>
          </p:cNvPr>
          <p:cNvSpPr txBox="1"/>
          <p:nvPr/>
        </p:nvSpPr>
        <p:spPr>
          <a:xfrm>
            <a:off x="9185563" y="8361818"/>
            <a:ext cx="7848000" cy="1323439"/>
          </a:xfrm>
          <a:prstGeom prst="rect">
            <a:avLst/>
          </a:prstGeom>
          <a:noFill/>
        </p:spPr>
        <p:txBody>
          <a:bodyPr wrap="square" rtlCol="0">
            <a:spAutoFit/>
          </a:bodyPr>
          <a:lstStyle/>
          <a:p>
            <a:r>
              <a:rPr lang="pl-PL" sz="1600"/>
              <a:t>Przychody ze sprzedaży do podmiotów powiązanych za 4Q 2025 wyniosły 614,2 mln PLN i były wyższe o 0,9% w stosunku do 4Q 2024.</a:t>
            </a:r>
          </a:p>
          <a:p>
            <a:endParaRPr lang="pl-PL" sz="1600"/>
          </a:p>
          <a:p>
            <a:r>
              <a:rPr lang="pl-PL" sz="1600"/>
              <a:t>Marża zysku brutto ze sprzedaży do podmiotów powiązanych w relacji do przychodów wzrosła z 1,0% za 4Q 2024 do 1,7% za 4Q 2025.</a:t>
            </a:r>
          </a:p>
        </p:txBody>
      </p:sp>
      <p:graphicFrame>
        <p:nvGraphicFramePr>
          <p:cNvPr id="10" name="Content Placeholder 5">
            <a:extLst>
              <a:ext uri="{FF2B5EF4-FFF2-40B4-BE49-F238E27FC236}">
                <a16:creationId xmlns:a16="http://schemas.microsoft.com/office/drawing/2014/main" id="{4BE4D06A-9DB7-41AD-8777-9703AE87833D}"/>
              </a:ext>
            </a:extLst>
          </p:cNvPr>
          <p:cNvGraphicFramePr>
            <a:graphicFrameLocks/>
          </p:cNvGraphicFramePr>
          <p:nvPr/>
        </p:nvGraphicFramePr>
        <p:xfrm>
          <a:off x="942811" y="5695563"/>
          <a:ext cx="7991375" cy="21119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ontent Placeholder 5">
            <a:extLst>
              <a:ext uri="{FF2B5EF4-FFF2-40B4-BE49-F238E27FC236}">
                <a16:creationId xmlns:a16="http://schemas.microsoft.com/office/drawing/2014/main" id="{C44E7B20-7690-464A-9506-190C0BBA1D6D}"/>
              </a:ext>
            </a:extLst>
          </p:cNvPr>
          <p:cNvGraphicFramePr>
            <a:graphicFrameLocks/>
          </p:cNvGraphicFramePr>
          <p:nvPr/>
        </p:nvGraphicFramePr>
        <p:xfrm>
          <a:off x="9144000" y="5647500"/>
          <a:ext cx="8640000" cy="25919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91848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Marża brutto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36625" y="2873375"/>
          <a:ext cx="7991375" cy="4934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73915" y="2617232"/>
          <a:ext cx="8640000" cy="507968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36000" y="8752976"/>
            <a:ext cx="7848000" cy="584775"/>
          </a:xfrm>
          <a:prstGeom prst="rect">
            <a:avLst/>
          </a:prstGeom>
          <a:noFill/>
        </p:spPr>
        <p:txBody>
          <a:bodyPr wrap="square" rtlCol="0">
            <a:spAutoFit/>
          </a:bodyPr>
          <a:lstStyle/>
          <a:p>
            <a:r>
              <a:rPr lang="pl-PL" sz="1600"/>
              <a:t>Marża brutto za 12M 2025 wyniosła 160,7 mln PLN i była wyższa o 334,3% w stosunku do 12M 2024.</a:t>
            </a:r>
          </a:p>
        </p:txBody>
      </p:sp>
      <p:sp>
        <p:nvSpPr>
          <p:cNvPr id="9" name="TextBox 8">
            <a:extLst>
              <a:ext uri="{FF2B5EF4-FFF2-40B4-BE49-F238E27FC236}">
                <a16:creationId xmlns:a16="http://schemas.microsoft.com/office/drawing/2014/main" id="{7FA9F40B-6F65-4D52-BC1B-4E32E55D754A}"/>
              </a:ext>
            </a:extLst>
          </p:cNvPr>
          <p:cNvSpPr txBox="1"/>
          <p:nvPr/>
        </p:nvSpPr>
        <p:spPr>
          <a:xfrm>
            <a:off x="9173915" y="8752977"/>
            <a:ext cx="7848000" cy="584775"/>
          </a:xfrm>
          <a:prstGeom prst="rect">
            <a:avLst/>
          </a:prstGeom>
          <a:noFill/>
        </p:spPr>
        <p:txBody>
          <a:bodyPr wrap="square" rtlCol="0">
            <a:spAutoFit/>
          </a:bodyPr>
          <a:lstStyle/>
          <a:p>
            <a:r>
              <a:rPr lang="pl-PL" sz="1600"/>
              <a:t>Marża brutto w 4Q 2025 wyniosła 14,0 mln PLN i była wyższa o 16,7% w stosunku do 4Q 2024.</a:t>
            </a:r>
          </a:p>
        </p:txBody>
      </p:sp>
    </p:spTree>
    <p:extLst>
      <p:ext uri="{BB962C8B-B14F-4D97-AF65-F5344CB8AC3E}">
        <p14:creationId xmlns:p14="http://schemas.microsoft.com/office/powerpoint/2010/main" val="1964720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Koszty sprzedaży i ogólne zarządu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25920" y="2443500"/>
          <a:ext cx="7981855" cy="53999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44000" y="2873374"/>
          <a:ext cx="8640000" cy="49341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36000" y="8752976"/>
            <a:ext cx="10512000" cy="338554"/>
          </a:xfrm>
          <a:prstGeom prst="rect">
            <a:avLst/>
          </a:prstGeom>
          <a:noFill/>
        </p:spPr>
        <p:txBody>
          <a:bodyPr wrap="square" rtlCol="0">
            <a:spAutoFit/>
          </a:bodyPr>
          <a:lstStyle/>
          <a:p>
            <a:r>
              <a:rPr lang="pl-PL" sz="1600"/>
              <a:t>Koszty sprzedaży i ogólnego zarządu za 12M 2025 wyniosły 20,2 mln PLN (w tym za 4Q 2025 4,5 mln PLN).</a:t>
            </a:r>
          </a:p>
        </p:txBody>
      </p:sp>
    </p:spTree>
    <p:extLst>
      <p:ext uri="{BB962C8B-B14F-4D97-AF65-F5344CB8AC3E}">
        <p14:creationId xmlns:p14="http://schemas.microsoft.com/office/powerpoint/2010/main" val="2476818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Wynik na pozostałej działalności operacyjnej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69300" y="2377609"/>
          <a:ext cx="7991375" cy="180197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73850" y="1831500"/>
          <a:ext cx="8640000" cy="289419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3ADE5C8-42DF-48DF-B1DE-A102646E04CA}"/>
              </a:ext>
            </a:extLst>
          </p:cNvPr>
          <p:cNvSpPr txBox="1"/>
          <p:nvPr/>
        </p:nvSpPr>
        <p:spPr>
          <a:xfrm>
            <a:off x="474150" y="4365954"/>
            <a:ext cx="8486525" cy="5016758"/>
          </a:xfrm>
          <a:prstGeom prst="rect">
            <a:avLst/>
          </a:prstGeom>
          <a:noFill/>
        </p:spPr>
        <p:txBody>
          <a:bodyPr wrap="square" rtlCol="0">
            <a:spAutoFit/>
          </a:bodyPr>
          <a:lstStyle/>
          <a:p>
            <a:r>
              <a:rPr lang="pl-PL" sz="1600"/>
              <a:t>Wynik na pozostałej działalności operacyjnej za 12M 2025 jest kosztem w wysokości 11,8 mln PLN, wynik ten jest gorszy o 56,8 mln PLN w porównaniu do 12M 2024. Na taki wynik złożyły się w szczególności:</a:t>
            </a:r>
          </a:p>
          <a:p>
            <a:endParaRPr lang="pl-PL" sz="1600"/>
          </a:p>
          <a:p>
            <a:pPr marL="342900" indent="-342900">
              <a:buAutoNum type="arabicParenR"/>
            </a:pPr>
            <a:r>
              <a:rPr lang="pl-PL" sz="1600"/>
              <a:t>8,0 mln PLN wyniosły pozostałe koszty operacyjne związane z pożarem części hali produkcyjnej, na co składają się:</a:t>
            </a:r>
          </a:p>
          <a:p>
            <a:r>
              <a:rPr lang="pl-PL" sz="1600"/>
              <a:t>	- 2,8 mln PLN wyniosły koszty związane z przywracaniem mocy produkcyjnych, 	</a:t>
            </a:r>
          </a:p>
          <a:p>
            <a:pPr lvl="1"/>
            <a:r>
              <a:rPr lang="pl-PL" sz="1600"/>
              <a:t>- 5,2 mln PLN wyniosło rozliczenie zaliczki z tytułu należnego odszkodowania związanego z pożarem.</a:t>
            </a:r>
          </a:p>
          <a:p>
            <a:endParaRPr lang="pl-PL" sz="1600"/>
          </a:p>
          <a:p>
            <a:r>
              <a:rPr lang="pl-PL" sz="1600"/>
              <a:t>2) 7,2 mln PLN wyniosły koszty związane z aktualizacją wartości środków trwałych.</a:t>
            </a:r>
          </a:p>
          <a:p>
            <a:endParaRPr lang="pl-PL" sz="1600"/>
          </a:p>
          <a:p>
            <a:r>
              <a:rPr lang="pl-PL" sz="1600"/>
              <a:t>3) 1,8 mln PLN wyniósł zysk na sprzedaży materiałów.</a:t>
            </a:r>
          </a:p>
          <a:p>
            <a:endParaRPr lang="pl-PL" sz="1600"/>
          </a:p>
          <a:p>
            <a:r>
              <a:rPr lang="pl-PL" sz="1600"/>
              <a:t>4) 1,1 mln PLN wyniósł zysk ze sprzedaży środków trwałych.</a:t>
            </a:r>
          </a:p>
          <a:p>
            <a:endParaRPr lang="pl-PL" sz="1600"/>
          </a:p>
          <a:p>
            <a:r>
              <a:rPr lang="pl-PL" sz="1600"/>
              <a:t>5) 0,7 mln PLN wyniosły inne pozostałe koszty operacyjne.</a:t>
            </a:r>
          </a:p>
          <a:p>
            <a:endParaRPr lang="pl-PL" sz="1600"/>
          </a:p>
          <a:p>
            <a:r>
              <a:rPr lang="pl-PL" sz="1600"/>
              <a:t>6) 1,4 mln PLN wyniosła rozwiązana rezerwa restrukturyzacyjna.</a:t>
            </a:r>
          </a:p>
          <a:p>
            <a:endParaRPr lang="pl-PL" sz="1600"/>
          </a:p>
        </p:txBody>
      </p:sp>
      <p:sp>
        <p:nvSpPr>
          <p:cNvPr id="9" name="TextBox 8">
            <a:extLst>
              <a:ext uri="{FF2B5EF4-FFF2-40B4-BE49-F238E27FC236}">
                <a16:creationId xmlns:a16="http://schemas.microsoft.com/office/drawing/2014/main" id="{CE9D9085-6CEF-48FD-8C97-A007EA656433}"/>
              </a:ext>
            </a:extLst>
          </p:cNvPr>
          <p:cNvSpPr txBox="1"/>
          <p:nvPr/>
        </p:nvSpPr>
        <p:spPr>
          <a:xfrm>
            <a:off x="9216246" y="4445371"/>
            <a:ext cx="8279754" cy="4770537"/>
          </a:xfrm>
          <a:prstGeom prst="rect">
            <a:avLst/>
          </a:prstGeom>
          <a:noFill/>
        </p:spPr>
        <p:txBody>
          <a:bodyPr wrap="square" rtlCol="0">
            <a:spAutoFit/>
          </a:bodyPr>
          <a:lstStyle/>
          <a:p>
            <a:r>
              <a:rPr lang="pl-PL" sz="1600"/>
              <a:t>Wynik na pozostałej działalności operacyjnej za 4Q 2025 jest kosztem w wysokości 12,4 mln PLN, wynik ten jest wyższy o 10,6 mln PLN w porównaniu do 4Q 2024. Na taki wynik złożyły się w szczególności:</a:t>
            </a:r>
          </a:p>
          <a:p>
            <a:endParaRPr lang="pl-PL" sz="1600"/>
          </a:p>
          <a:p>
            <a:pPr marL="342900" indent="-342900">
              <a:buAutoNum type="arabicParenR"/>
            </a:pPr>
            <a:r>
              <a:rPr lang="pl-PL" sz="1600"/>
              <a:t>5,4 mln PLN wyniosły pozostałe koszty operacyjne związane z pożarem części hali produkcyjnej, na co składają się:</a:t>
            </a:r>
          </a:p>
          <a:p>
            <a:r>
              <a:rPr lang="pl-PL" sz="1600"/>
              <a:t>	- 0,2 mln PLN wyniosły koszty związane z przywracaniem mocy produkcyjnych,</a:t>
            </a:r>
          </a:p>
          <a:p>
            <a:pPr lvl="1"/>
            <a:r>
              <a:rPr lang="pl-PL" sz="1600"/>
              <a:t>- 5,2 mln PLN wyniosło rozliczenie zaliczki z tytułu należnego odszkodowania związanego z pożarem.</a:t>
            </a:r>
          </a:p>
          <a:p>
            <a:endParaRPr lang="pl-PL" sz="1600"/>
          </a:p>
          <a:p>
            <a:r>
              <a:rPr lang="pl-PL" sz="1600"/>
              <a:t>2) 7,2 mln PLN wyniosły koszty związane z aktualizacją wartości środków trwałych.</a:t>
            </a:r>
          </a:p>
          <a:p>
            <a:r>
              <a:rPr lang="pl-PL" sz="1600"/>
              <a:t> </a:t>
            </a:r>
          </a:p>
          <a:p>
            <a:r>
              <a:rPr lang="pl-PL" sz="1600"/>
              <a:t>3) 0,4 mln PLN wyniósł zysk na sprzedaży materiałów.</a:t>
            </a:r>
          </a:p>
          <a:p>
            <a:endParaRPr lang="pl-PL" sz="1600"/>
          </a:p>
          <a:p>
            <a:r>
              <a:rPr lang="pl-PL" sz="1600"/>
              <a:t>4) 0,2 mln PLN wyniosły inne pozostałe koszty operacyjne.</a:t>
            </a:r>
          </a:p>
          <a:p>
            <a:endParaRPr lang="pl-PL" sz="1600"/>
          </a:p>
          <a:p>
            <a:endParaRPr lang="pl-PL" sz="1600"/>
          </a:p>
          <a:p>
            <a:endParaRPr lang="pl-PL" sz="1600"/>
          </a:p>
          <a:p>
            <a:endParaRPr lang="pl-PL" sz="1600"/>
          </a:p>
        </p:txBody>
      </p:sp>
    </p:spTree>
    <p:extLst>
      <p:ext uri="{BB962C8B-B14F-4D97-AF65-F5344CB8AC3E}">
        <p14:creationId xmlns:p14="http://schemas.microsoft.com/office/powerpoint/2010/main" val="1644405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Zysk z działalności operacyjnej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36625" y="2873375"/>
          <a:ext cx="7991375" cy="4070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44000" y="2873374"/>
          <a:ext cx="8640000" cy="49341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36000" y="8752976"/>
            <a:ext cx="7776000" cy="584775"/>
          </a:xfrm>
          <a:prstGeom prst="rect">
            <a:avLst/>
          </a:prstGeom>
          <a:noFill/>
        </p:spPr>
        <p:txBody>
          <a:bodyPr wrap="square" rtlCol="0">
            <a:spAutoFit/>
          </a:bodyPr>
          <a:lstStyle/>
          <a:p>
            <a:r>
              <a:rPr lang="pl-PL" sz="1600"/>
              <a:t>EBIT za 12M 2025 wyniósł 128,7 mln PLN i jest wyższy o 120,8% w stosunku do analogicznego okresu roku ubiegłego.</a:t>
            </a:r>
          </a:p>
        </p:txBody>
      </p:sp>
      <p:sp>
        <p:nvSpPr>
          <p:cNvPr id="7" name="TextBox 6">
            <a:extLst>
              <a:ext uri="{FF2B5EF4-FFF2-40B4-BE49-F238E27FC236}">
                <a16:creationId xmlns:a16="http://schemas.microsoft.com/office/drawing/2014/main" id="{100C97CB-66CF-457B-BB61-AD2DCA5D491B}"/>
              </a:ext>
            </a:extLst>
          </p:cNvPr>
          <p:cNvSpPr txBox="1"/>
          <p:nvPr/>
        </p:nvSpPr>
        <p:spPr>
          <a:xfrm>
            <a:off x="9144000" y="8752975"/>
            <a:ext cx="7776000" cy="584775"/>
          </a:xfrm>
          <a:prstGeom prst="rect">
            <a:avLst/>
          </a:prstGeom>
          <a:noFill/>
        </p:spPr>
        <p:txBody>
          <a:bodyPr wrap="square" rtlCol="0">
            <a:spAutoFit/>
          </a:bodyPr>
          <a:lstStyle/>
          <a:p>
            <a:r>
              <a:rPr lang="pl-PL" sz="1600"/>
              <a:t>EBIT za 4Q 2025 wyniósł -2,9 mln PLN i jest niższy o 196,7% w stosunku do analogicznego okresu roku ubiegłego.</a:t>
            </a:r>
          </a:p>
        </p:txBody>
      </p:sp>
    </p:spTree>
    <p:extLst>
      <p:ext uri="{BB962C8B-B14F-4D97-AF65-F5344CB8AC3E}">
        <p14:creationId xmlns:p14="http://schemas.microsoft.com/office/powerpoint/2010/main" val="680935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Wynik na działalności finansowej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15376" y="1759500"/>
          <a:ext cx="7991375" cy="260618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16054" y="2160234"/>
          <a:ext cx="8640000" cy="289419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48980" y="5115575"/>
            <a:ext cx="7817679" cy="3046988"/>
          </a:xfrm>
          <a:prstGeom prst="rect">
            <a:avLst/>
          </a:prstGeom>
          <a:noFill/>
        </p:spPr>
        <p:txBody>
          <a:bodyPr wrap="square" rtlCol="0">
            <a:spAutoFit/>
          </a:bodyPr>
          <a:lstStyle/>
          <a:p>
            <a:r>
              <a:rPr lang="pl-PL" sz="1600"/>
              <a:t>Wynik na działalności finansowej za 12M 2025 jest przychodem w wysokości 27,5 mln PLN, wynik ten jest gorszy o 12,4 mln PLN w porównaniu do 12M 2024. Na taki wynik złożyły się w szczególności:</a:t>
            </a:r>
          </a:p>
          <a:p>
            <a:endParaRPr lang="pl-PL" sz="1600"/>
          </a:p>
          <a:p>
            <a:pPr marL="342900" indent="-342900">
              <a:buFontTx/>
              <a:buAutoNum type="arabicParenR"/>
            </a:pPr>
            <a:r>
              <a:rPr lang="pl-PL" sz="1600"/>
              <a:t>29,0 mln PLN uzyskano z tytułu odsetek od udzielonej pożyczki do podmiotu powiązanego.</a:t>
            </a:r>
          </a:p>
          <a:p>
            <a:pPr marL="342900" indent="-342900">
              <a:buFontTx/>
              <a:buAutoNum type="arabicParenR"/>
            </a:pPr>
            <a:endParaRPr lang="pl-PL" sz="1600"/>
          </a:p>
          <a:p>
            <a:pPr marL="342900" indent="-342900">
              <a:buFontTx/>
              <a:buAutoNum type="arabicParenR"/>
            </a:pPr>
            <a:r>
              <a:rPr lang="pl-PL" sz="1600"/>
              <a:t>0,4 mln PLN wyniosły przychody z tytułu różnic kursowych.</a:t>
            </a:r>
          </a:p>
          <a:p>
            <a:pPr marL="342900" indent="-342900">
              <a:buAutoNum type="arabicParenR"/>
            </a:pPr>
            <a:endParaRPr lang="pl-PL" sz="1600"/>
          </a:p>
          <a:p>
            <a:pPr marL="342900" indent="-342900">
              <a:buAutoNum type="arabicParenR"/>
            </a:pPr>
            <a:r>
              <a:rPr lang="pl-PL" sz="1600"/>
              <a:t>1,9 mln PLN wyniósł przychód od wolnych środków.</a:t>
            </a:r>
          </a:p>
          <a:p>
            <a:pPr marL="342900" indent="-342900">
              <a:buAutoNum type="arabicParenR"/>
            </a:pPr>
            <a:endParaRPr lang="pl-PL" sz="1600"/>
          </a:p>
          <a:p>
            <a:pPr marL="342900" indent="-342900">
              <a:buAutoNum type="arabicParenR"/>
            </a:pPr>
            <a:r>
              <a:rPr lang="pl-PL" sz="1600"/>
              <a:t>3,8 mln PLN wyniosły koszty dyskonta weksli oraz pozostałych odsetek.</a:t>
            </a:r>
          </a:p>
        </p:txBody>
      </p:sp>
      <p:sp>
        <p:nvSpPr>
          <p:cNvPr id="7" name="TextBox 6">
            <a:extLst>
              <a:ext uri="{FF2B5EF4-FFF2-40B4-BE49-F238E27FC236}">
                <a16:creationId xmlns:a16="http://schemas.microsoft.com/office/drawing/2014/main" id="{79283FAA-5EDB-4CB3-97BC-6EFF670A024A}"/>
              </a:ext>
            </a:extLst>
          </p:cNvPr>
          <p:cNvSpPr txBox="1"/>
          <p:nvPr/>
        </p:nvSpPr>
        <p:spPr>
          <a:xfrm>
            <a:off x="9185577" y="5115575"/>
            <a:ext cx="7817679" cy="3046988"/>
          </a:xfrm>
          <a:prstGeom prst="rect">
            <a:avLst/>
          </a:prstGeom>
          <a:noFill/>
        </p:spPr>
        <p:txBody>
          <a:bodyPr wrap="square" rtlCol="0">
            <a:spAutoFit/>
          </a:bodyPr>
          <a:lstStyle/>
          <a:p>
            <a:r>
              <a:rPr lang="pl-PL" sz="1600"/>
              <a:t>Wynik na działalności finansowej za 4Q 2025 jest przychodem w wysokości 5,5 mln PLN, wynik ten jest gorszy o 4,2 mln PLN w porównaniu do 4Q 2024. </a:t>
            </a:r>
          </a:p>
          <a:p>
            <a:r>
              <a:rPr lang="pl-PL" sz="1600"/>
              <a:t>Na taki wynik złożyły się w szczególności:</a:t>
            </a:r>
          </a:p>
          <a:p>
            <a:endParaRPr lang="pl-PL" sz="1600"/>
          </a:p>
          <a:p>
            <a:pPr marL="342900" indent="-342900">
              <a:buFontTx/>
              <a:buAutoNum type="arabicParenR"/>
            </a:pPr>
            <a:r>
              <a:rPr lang="pl-PL" sz="1600"/>
              <a:t>6,5 mln PLN uzyskano z tytułu odsetek od udzielonej pożyczki do podmiotu powiązanego.</a:t>
            </a:r>
          </a:p>
          <a:p>
            <a:pPr marL="342900" indent="-342900">
              <a:buFontTx/>
              <a:buAutoNum type="arabicParenR"/>
            </a:pPr>
            <a:endParaRPr lang="pl-PL" sz="1600"/>
          </a:p>
          <a:p>
            <a:pPr marL="342900" indent="-342900">
              <a:buAutoNum type="arabicParenR"/>
            </a:pPr>
            <a:r>
              <a:rPr lang="pl-PL" sz="1600"/>
              <a:t>0,4 mln PLN wyniosły przychody z tytułu różnic kursowych.</a:t>
            </a:r>
          </a:p>
          <a:p>
            <a:pPr marL="342900" indent="-342900">
              <a:buAutoNum type="arabicParenR"/>
            </a:pPr>
            <a:endParaRPr lang="pl-PL" sz="1600"/>
          </a:p>
          <a:p>
            <a:pPr marL="342900" indent="-342900">
              <a:buAutoNum type="arabicParenR"/>
            </a:pPr>
            <a:r>
              <a:rPr lang="pl-PL" sz="1600"/>
              <a:t>0,5 mln PLN wyniósł przychód od wolnych środków.</a:t>
            </a:r>
          </a:p>
          <a:p>
            <a:pPr marL="342900" indent="-342900">
              <a:buAutoNum type="arabicParenR"/>
            </a:pPr>
            <a:endParaRPr lang="pl-PL" sz="1600"/>
          </a:p>
          <a:p>
            <a:pPr marL="342900" indent="-342900">
              <a:buAutoNum type="arabicParenR"/>
            </a:pPr>
            <a:r>
              <a:rPr lang="pl-PL" sz="1600"/>
              <a:t>1,8 mln PLN wyniosły koszty dyskonta weksli oraz pozostałych odsetek.</a:t>
            </a:r>
          </a:p>
        </p:txBody>
      </p:sp>
    </p:spTree>
    <p:extLst>
      <p:ext uri="{BB962C8B-B14F-4D97-AF65-F5344CB8AC3E}">
        <p14:creationId xmlns:p14="http://schemas.microsoft.com/office/powerpoint/2010/main" val="331190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p:txBody>
          <a:bodyPr/>
          <a:lstStyle/>
          <a:p>
            <a:r>
              <a:rPr lang="pl-PL"/>
              <a:t>Zysk z netto (mln PLN)</a:t>
            </a:r>
          </a:p>
        </p:txBody>
      </p:sp>
      <p:graphicFrame>
        <p:nvGraphicFramePr>
          <p:cNvPr id="6" name="Content Placeholder 5">
            <a:extLst>
              <a:ext uri="{FF2B5EF4-FFF2-40B4-BE49-F238E27FC236}">
                <a16:creationId xmlns:a16="http://schemas.microsoft.com/office/drawing/2014/main" id="{AC8793C9-D7B7-4D04-9717-3CDBCE8117EF}"/>
              </a:ext>
            </a:extLst>
          </p:cNvPr>
          <p:cNvGraphicFramePr>
            <a:graphicFrameLocks noGrp="1"/>
          </p:cNvGraphicFramePr>
          <p:nvPr>
            <p:ph idx="1"/>
          </p:nvPr>
        </p:nvGraphicFramePr>
        <p:xfrm>
          <a:off x="936625" y="2873375"/>
          <a:ext cx="7991375" cy="4070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5">
            <a:extLst>
              <a:ext uri="{FF2B5EF4-FFF2-40B4-BE49-F238E27FC236}">
                <a16:creationId xmlns:a16="http://schemas.microsoft.com/office/drawing/2014/main" id="{E97CB793-8A36-4FB6-82F1-70720C8C7D29}"/>
              </a:ext>
            </a:extLst>
          </p:cNvPr>
          <p:cNvGraphicFramePr>
            <a:graphicFrameLocks/>
          </p:cNvGraphicFramePr>
          <p:nvPr/>
        </p:nvGraphicFramePr>
        <p:xfrm>
          <a:off x="9144000" y="3204469"/>
          <a:ext cx="8640000" cy="49341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0E55F0C7-67BE-44A9-97F9-C5F320C16EFA}"/>
              </a:ext>
            </a:extLst>
          </p:cNvPr>
          <p:cNvSpPr txBox="1"/>
          <p:nvPr/>
        </p:nvSpPr>
        <p:spPr>
          <a:xfrm>
            <a:off x="936000" y="8752976"/>
            <a:ext cx="7776000" cy="584775"/>
          </a:xfrm>
          <a:prstGeom prst="rect">
            <a:avLst/>
          </a:prstGeom>
          <a:noFill/>
        </p:spPr>
        <p:txBody>
          <a:bodyPr wrap="square" rtlCol="0">
            <a:spAutoFit/>
          </a:bodyPr>
          <a:lstStyle/>
          <a:p>
            <a:r>
              <a:rPr lang="pl-PL" sz="1600"/>
              <a:t>Zysk netto za 12M 2025 wyniósł 125,0 mln PLN i jest wyższy o 60,7% w stosunku do analogicznego okresu roku ubiegłego.</a:t>
            </a:r>
          </a:p>
        </p:txBody>
      </p:sp>
      <p:sp>
        <p:nvSpPr>
          <p:cNvPr id="7" name="TextBox 6">
            <a:extLst>
              <a:ext uri="{FF2B5EF4-FFF2-40B4-BE49-F238E27FC236}">
                <a16:creationId xmlns:a16="http://schemas.microsoft.com/office/drawing/2014/main" id="{100C97CB-66CF-457B-BB61-AD2DCA5D491B}"/>
              </a:ext>
            </a:extLst>
          </p:cNvPr>
          <p:cNvSpPr txBox="1"/>
          <p:nvPr/>
        </p:nvSpPr>
        <p:spPr>
          <a:xfrm>
            <a:off x="9144000" y="8752975"/>
            <a:ext cx="7776000" cy="584775"/>
          </a:xfrm>
          <a:prstGeom prst="rect">
            <a:avLst/>
          </a:prstGeom>
          <a:noFill/>
        </p:spPr>
        <p:txBody>
          <a:bodyPr wrap="square" rtlCol="0">
            <a:spAutoFit/>
          </a:bodyPr>
          <a:lstStyle/>
          <a:p>
            <a:r>
              <a:rPr lang="pl-PL" sz="1600"/>
              <a:t>Wynik netto za 4Q 2025 wyniósł 1,8 mln PLN i jest niższy o 81,8% w stosunku do analogicznego okresu roku ubiegłego.</a:t>
            </a:r>
          </a:p>
        </p:txBody>
      </p:sp>
    </p:spTree>
    <p:extLst>
      <p:ext uri="{BB962C8B-B14F-4D97-AF65-F5344CB8AC3E}">
        <p14:creationId xmlns:p14="http://schemas.microsoft.com/office/powerpoint/2010/main" val="4178903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F1BC89-39B4-41F5-ADD2-B1BCEBA1C906}"/>
              </a:ext>
            </a:extLst>
          </p:cNvPr>
          <p:cNvSpPr>
            <a:spLocks noGrp="1"/>
          </p:cNvSpPr>
          <p:nvPr>
            <p:ph type="title"/>
          </p:nvPr>
        </p:nvSpPr>
        <p:spPr/>
        <p:txBody>
          <a:bodyPr/>
          <a:lstStyle/>
          <a:p>
            <a:r>
              <a:rPr lang="pl-PL"/>
              <a:t>Przepływy pieniężne za 4 kwartały 2025</a:t>
            </a:r>
          </a:p>
        </p:txBody>
      </p:sp>
      <p:graphicFrame>
        <p:nvGraphicFramePr>
          <p:cNvPr id="6" name="Content Placeholder 5">
            <a:extLst>
              <a:ext uri="{FF2B5EF4-FFF2-40B4-BE49-F238E27FC236}">
                <a16:creationId xmlns:a16="http://schemas.microsoft.com/office/drawing/2014/main" id="{285E795F-781C-4C0C-A608-8A496C74DE81}"/>
              </a:ext>
            </a:extLst>
          </p:cNvPr>
          <p:cNvGraphicFramePr>
            <a:graphicFrameLocks noGrp="1"/>
          </p:cNvGraphicFramePr>
          <p:nvPr>
            <p:ph sz="half" idx="2"/>
          </p:nvPr>
        </p:nvGraphicFramePr>
        <p:xfrm>
          <a:off x="12024000" y="2119500"/>
          <a:ext cx="5328000" cy="7021874"/>
        </p:xfrm>
        <a:graphic>
          <a:graphicData uri="http://schemas.openxmlformats.org/drawingml/2006/table">
            <a:tbl>
              <a:tblPr/>
              <a:tblGrid>
                <a:gridCol w="3183805">
                  <a:extLst>
                    <a:ext uri="{9D8B030D-6E8A-4147-A177-3AD203B41FA5}">
                      <a16:colId xmlns:a16="http://schemas.microsoft.com/office/drawing/2014/main" val="2473165245"/>
                    </a:ext>
                  </a:extLst>
                </a:gridCol>
                <a:gridCol w="129951">
                  <a:extLst>
                    <a:ext uri="{9D8B030D-6E8A-4147-A177-3AD203B41FA5}">
                      <a16:colId xmlns:a16="http://schemas.microsoft.com/office/drawing/2014/main" val="276359704"/>
                    </a:ext>
                  </a:extLst>
                </a:gridCol>
                <a:gridCol w="1006244">
                  <a:extLst>
                    <a:ext uri="{9D8B030D-6E8A-4147-A177-3AD203B41FA5}">
                      <a16:colId xmlns:a16="http://schemas.microsoft.com/office/drawing/2014/main" val="4189729813"/>
                    </a:ext>
                  </a:extLst>
                </a:gridCol>
                <a:gridCol w="1008000">
                  <a:extLst>
                    <a:ext uri="{9D8B030D-6E8A-4147-A177-3AD203B41FA5}">
                      <a16:colId xmlns:a16="http://schemas.microsoft.com/office/drawing/2014/main" val="3210336686"/>
                    </a:ext>
                  </a:extLst>
                </a:gridCol>
              </a:tblGrid>
              <a:tr h="270934">
                <a:tc>
                  <a:txBody>
                    <a:bodyPr/>
                    <a:lstStyle/>
                    <a:p>
                      <a:pPr algn="l" fontAlgn="ctr"/>
                      <a:r>
                        <a:rPr lang="pl-PL" sz="1600" b="1" i="0" u="none" strike="noStrike">
                          <a:solidFill>
                            <a:srgbClr val="000000"/>
                          </a:solidFill>
                          <a:effectLst/>
                          <a:latin typeface="Century Gothic" panose="020B0502020202020204" pitchFamily="34" charset="0"/>
                        </a:rPr>
                        <a:t>Działalność operacyjna</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109655428"/>
                  </a:ext>
                </a:extLst>
              </a:tr>
              <a:tr h="270934">
                <a:tc>
                  <a:txBody>
                    <a:bodyPr/>
                    <a:lstStyle/>
                    <a:p>
                      <a:pPr marL="0" algn="l" defTabSz="1371600" rtl="0" eaLnBrk="1" fontAlgn="ctr" latinLnBrk="0" hangingPunct="1"/>
                      <a:r>
                        <a:rPr lang="pl-PL" sz="1600" b="0" i="0" u="none" strike="noStrike" kern="1200">
                          <a:solidFill>
                            <a:srgbClr val="000000"/>
                          </a:solidFill>
                          <a:effectLst/>
                          <a:latin typeface="Century Gothic" panose="020B0502020202020204" pitchFamily="34" charset="0"/>
                          <a:ea typeface="+mn-ea"/>
                          <a:cs typeface="+mn-cs"/>
                        </a:rPr>
                        <a:t> - zysk netto</a:t>
                      </a:r>
                    </a:p>
                  </a:txBody>
                  <a:tcPr marL="9525" marR="9525" marT="9525" marB="0" anchor="ctr">
                    <a:lnL>
                      <a:noFill/>
                    </a:lnL>
                    <a:lnR>
                      <a:noFill/>
                    </a:lnR>
                    <a:lnT>
                      <a:noFill/>
                    </a:lnT>
                    <a:lnB>
                      <a:noFill/>
                    </a:lnB>
                  </a:tcPr>
                </a:tc>
                <a:tc>
                  <a:txBody>
                    <a:bodyPr/>
                    <a:lstStyle/>
                    <a:p>
                      <a:pPr marL="0" algn="l" defTabSz="1371600" rtl="0" eaLnBrk="1" fontAlgn="ctr" latinLnBrk="0" hangingPunct="1"/>
                      <a:endParaRPr lang="pl-PL" sz="1600" b="0" i="0" u="none" strike="noStrike" kern="1200">
                        <a:solidFill>
                          <a:srgbClr val="000000"/>
                        </a:solidFill>
                        <a:effectLst/>
                        <a:latin typeface="Century Gothic" panose="020B0502020202020204" pitchFamily="34" charset="0"/>
                        <a:ea typeface="+mn-ea"/>
                        <a:cs typeface="+mn-cs"/>
                      </a:endParaRPr>
                    </a:p>
                  </a:txBody>
                  <a:tcPr marL="9525" marR="9525" marT="9525" marB="0" anchor="ctr">
                    <a:lnL>
                      <a:noFill/>
                    </a:lnL>
                    <a:lnR>
                      <a:noFill/>
                    </a:lnR>
                    <a:lnT>
                      <a:noFill/>
                    </a:lnT>
                    <a:lnB>
                      <a:noFill/>
                    </a:lnB>
                  </a:tcPr>
                </a:tc>
                <a:tc>
                  <a:txBody>
                    <a:bodyPr/>
                    <a:lstStyle/>
                    <a:p>
                      <a:pPr marL="0" algn="r" defTabSz="1371600" rtl="0" eaLnBrk="1" fontAlgn="ctr" latinLnBrk="0" hangingPunct="1"/>
                      <a:r>
                        <a:rPr lang="pl-PL" sz="1600" b="0" i="0" u="none" strike="noStrike" kern="1200">
                          <a:solidFill>
                            <a:srgbClr val="000000"/>
                          </a:solidFill>
                          <a:effectLst/>
                          <a:latin typeface="Century Gothic" panose="020B0502020202020204" pitchFamily="34" charset="0"/>
                          <a:ea typeface="+mn-ea"/>
                          <a:cs typeface="+mn-cs"/>
                        </a:rPr>
                        <a:t> +125,0</a:t>
                      </a:r>
                    </a:p>
                  </a:txBody>
                  <a:tcPr marL="9525" marR="9525" marT="9525" marB="0" anchor="ctr">
                    <a:lnL>
                      <a:noFill/>
                    </a:lnL>
                    <a:lnR>
                      <a:noFill/>
                    </a:lnR>
                    <a:lnT>
                      <a:noFill/>
                    </a:lnT>
                    <a:lnB>
                      <a:noFill/>
                    </a:lnB>
                  </a:tcPr>
                </a:tc>
                <a:tc>
                  <a:txBody>
                    <a:bodyPr/>
                    <a:lstStyle/>
                    <a:p>
                      <a:pPr marL="0" algn="ctr" defTabSz="1371600" rtl="0" eaLnBrk="1" fontAlgn="ctr" latinLnBrk="0" hangingPunct="1"/>
                      <a:r>
                        <a:rPr lang="pl-PL" sz="1600" b="0" i="0" u="none" strike="noStrike" kern="1200">
                          <a:solidFill>
                            <a:srgbClr val="000000"/>
                          </a:solidFill>
                          <a:effectLst/>
                          <a:latin typeface="Century Gothic" panose="020B0502020202020204" pitchFamily="34" charset="0"/>
                          <a:ea typeface="+mn-ea"/>
                          <a:cs typeface="+mn-cs"/>
                        </a:rPr>
                        <a:t>mln PLN</a:t>
                      </a:r>
                    </a:p>
                  </a:txBody>
                  <a:tcPr marL="9525" marR="9525" marT="9525" marB="0" anchor="ctr">
                    <a:lnL>
                      <a:noFill/>
                    </a:lnL>
                    <a:lnR>
                      <a:noFill/>
                    </a:lnR>
                    <a:lnT>
                      <a:noFill/>
                    </a:lnT>
                    <a:lnB>
                      <a:noFill/>
                    </a:lnB>
                  </a:tcPr>
                </a:tc>
                <a:extLst>
                  <a:ext uri="{0D108BD9-81ED-4DB2-BD59-A6C34878D82A}">
                    <a16:rowId xmlns:a16="http://schemas.microsoft.com/office/drawing/2014/main" val="1692416895"/>
                  </a:ext>
                </a:extLst>
              </a:tr>
              <a:tr h="270934">
                <a:tc>
                  <a:txBody>
                    <a:bodyPr/>
                    <a:lstStyle/>
                    <a:p>
                      <a:pPr algn="l" fontAlgn="ctr"/>
                      <a:r>
                        <a:rPr lang="pl-PL" sz="1600" b="0" i="0" u="none" strike="noStrike">
                          <a:solidFill>
                            <a:srgbClr val="000000"/>
                          </a:solidFill>
                          <a:effectLst/>
                          <a:latin typeface="Century Gothic" panose="020B0502020202020204" pitchFamily="34" charset="0"/>
                        </a:rPr>
                        <a:t> - kapitał pracujący</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-126,0</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336483760"/>
                  </a:ext>
                </a:extLst>
              </a:tr>
              <a:tr h="270934">
                <a:tc>
                  <a:txBody>
                    <a:bodyPr/>
                    <a:lstStyle/>
                    <a:p>
                      <a:pPr algn="l" fontAlgn="ctr"/>
                      <a:r>
                        <a:rPr lang="pl-PL" sz="1600" b="0" i="0" u="none" strike="noStrike">
                          <a:solidFill>
                            <a:srgbClr val="000000"/>
                          </a:solidFill>
                          <a:effectLst/>
                          <a:latin typeface="Century Gothic" panose="020B0502020202020204" pitchFamily="34" charset="0"/>
                        </a:rPr>
                        <a:t> - amortyzacja</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+115,6</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376969342"/>
                  </a:ext>
                </a:extLst>
              </a:tr>
              <a:tr h="270934">
                <a:tc>
                  <a:txBody>
                    <a:bodyPr/>
                    <a:lstStyle/>
                    <a:p>
                      <a:pPr algn="l" fontAlgn="ctr"/>
                      <a:r>
                        <a:rPr lang="pl-PL" sz="1600" b="0" i="0" u="none" strike="noStrike">
                          <a:solidFill>
                            <a:srgbClr val="000000"/>
                          </a:solidFill>
                          <a:effectLst/>
                          <a:latin typeface="Century Gothic" panose="020B0502020202020204" pitchFamily="34" charset="0"/>
                        </a:rPr>
                        <a:t> - zmiana stanu rezerw</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+3,1</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460015694"/>
                  </a:ext>
                </a:extLst>
              </a:tr>
              <a:tr h="531682">
                <a:tc>
                  <a:txBody>
                    <a:bodyPr/>
                    <a:lstStyle/>
                    <a:p>
                      <a:pPr algn="l" fontAlgn="ctr"/>
                      <a:r>
                        <a:rPr lang="pl-PL" sz="1600" b="0" i="0" u="none" strike="noStrike">
                          <a:solidFill>
                            <a:srgbClr val="000000"/>
                          </a:solidFill>
                          <a:effectLst/>
                          <a:latin typeface="Century Gothic" panose="020B0502020202020204" pitchFamily="34" charset="0"/>
                        </a:rPr>
                        <a:t> - zmiana stanu rozliczeń</a:t>
                      </a:r>
                      <a:br>
                        <a:rPr lang="pl-PL" sz="1600" b="0" i="0" u="none" strike="noStrike">
                          <a:solidFill>
                            <a:srgbClr val="000000"/>
                          </a:solidFill>
                          <a:effectLst/>
                          <a:latin typeface="Century Gothic" panose="020B0502020202020204" pitchFamily="34" charset="0"/>
                        </a:rPr>
                      </a:br>
                      <a:r>
                        <a:rPr lang="pl-PL" sz="1600" b="0" i="0" u="none" strike="noStrike">
                          <a:solidFill>
                            <a:srgbClr val="000000"/>
                          </a:solidFill>
                          <a:effectLst/>
                          <a:latin typeface="Century Gothic" panose="020B0502020202020204" pitchFamily="34" charset="0"/>
                        </a:rPr>
                        <a:t>   międzyokresowych</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-2,9</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746358852"/>
                  </a:ext>
                </a:extLst>
              </a:tr>
              <a:tr h="270934">
                <a:tc>
                  <a:txBody>
                    <a:bodyPr/>
                    <a:lstStyle/>
                    <a:p>
                      <a:pPr algn="l" fontAlgn="ctr"/>
                      <a:r>
                        <a:rPr lang="pl-PL" sz="1600" b="0" i="0" u="none" strike="noStrike">
                          <a:solidFill>
                            <a:srgbClr val="000000"/>
                          </a:solidFill>
                          <a:effectLst/>
                          <a:latin typeface="Century Gothic" panose="020B0502020202020204" pitchFamily="34" charset="0"/>
                        </a:rPr>
                        <a:t> - odsetki i </a:t>
                      </a:r>
                      <a:r>
                        <a:rPr lang="pl-PL" sz="1600" b="0" i="0" u="none" strike="noStrike" err="1">
                          <a:solidFill>
                            <a:srgbClr val="000000"/>
                          </a:solidFill>
                          <a:effectLst/>
                          <a:latin typeface="Century Gothic" panose="020B0502020202020204" pitchFamily="34" charset="0"/>
                        </a:rPr>
                        <a:t>dywid</a:t>
                      </a:r>
                      <a:r>
                        <a:rPr lang="pl-PL" sz="1600" b="0" i="0" u="none" strike="noStrike">
                          <a:solidFill>
                            <a:srgbClr val="000000"/>
                          </a:solidFill>
                          <a:effectLst/>
                          <a:latin typeface="Century Gothic" panose="020B0502020202020204" pitchFamily="34" charset="0"/>
                        </a:rPr>
                        <a:t>. </a:t>
                      </a:r>
                      <a:r>
                        <a:rPr lang="pl-PL" sz="1600" b="0" i="0" u="none" strike="noStrike" err="1">
                          <a:solidFill>
                            <a:srgbClr val="000000"/>
                          </a:solidFill>
                          <a:effectLst/>
                          <a:latin typeface="Century Gothic" panose="020B0502020202020204" pitchFamily="34" charset="0"/>
                        </a:rPr>
                        <a:t>otrzym</a:t>
                      </a:r>
                      <a:r>
                        <a:rPr lang="pl-PL" sz="1600" b="0" i="0" u="none" strike="noStrike">
                          <a:solidFill>
                            <a:srgbClr val="000000"/>
                          </a:solidFill>
                          <a:effectLst/>
                          <a:latin typeface="Century Gothic" panose="020B0502020202020204" pitchFamily="34" charset="0"/>
                        </a:rPr>
                        <a:t>.</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-28,5</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220574212"/>
                  </a:ext>
                </a:extLst>
              </a:tr>
              <a:tr h="270934">
                <a:tc>
                  <a:txBody>
                    <a:bodyPr/>
                    <a:lstStyle/>
                    <a:p>
                      <a:pPr algn="l" fontAlgn="ctr"/>
                      <a:r>
                        <a:rPr lang="pl-PL" sz="1600" b="0" i="0" u="none" strike="noStrike">
                          <a:solidFill>
                            <a:srgbClr val="000000"/>
                          </a:solidFill>
                          <a:effectLst/>
                          <a:latin typeface="Century Gothic" panose="020B0502020202020204" pitchFamily="34" charset="0"/>
                        </a:rPr>
                        <a:t> - pozostałe tytuły</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-0,8</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2146720103"/>
                  </a:ext>
                </a:extLst>
              </a:tr>
              <a:tr h="270934">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578159638"/>
                  </a:ext>
                </a:extLst>
              </a:tr>
              <a:tr h="275008">
                <a:tc>
                  <a:txBody>
                    <a:bodyPr/>
                    <a:lstStyle/>
                    <a:p>
                      <a:pPr algn="l" fontAlgn="ctr"/>
                      <a:r>
                        <a:rPr lang="pl-PL" sz="1600" b="1" i="0" u="none" strike="noStrike">
                          <a:solidFill>
                            <a:srgbClr val="000000"/>
                          </a:solidFill>
                          <a:effectLst/>
                          <a:latin typeface="Century Gothic" panose="020B0502020202020204" pitchFamily="34" charset="0"/>
                        </a:rPr>
                        <a:t>Działalność finansowa</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4242411967"/>
                  </a:ext>
                </a:extLst>
              </a:tr>
              <a:tr h="270934">
                <a:tc>
                  <a:txBody>
                    <a:bodyPr/>
                    <a:lstStyle/>
                    <a:p>
                      <a:pPr algn="l" fontAlgn="ctr"/>
                      <a:r>
                        <a:rPr lang="pl-PL" sz="1600" b="0" i="0" u="none" strike="noStrike">
                          <a:solidFill>
                            <a:srgbClr val="000000"/>
                          </a:solidFill>
                          <a:effectLst/>
                          <a:latin typeface="Century Gothic" panose="020B0502020202020204" pitchFamily="34" charset="0"/>
                        </a:rPr>
                        <a:t> - dywidenda wypłacona</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-58,4</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2252674899"/>
                  </a:ext>
                </a:extLst>
              </a:tr>
              <a:tr h="270934">
                <a:tc>
                  <a:txBody>
                    <a:bodyPr/>
                    <a:lstStyle/>
                    <a:p>
                      <a:pPr algn="l" fontAlgn="ctr"/>
                      <a:r>
                        <a:rPr lang="pl-PL" sz="1600" b="0" i="0" u="none" strike="noStrike">
                          <a:solidFill>
                            <a:srgbClr val="000000"/>
                          </a:solidFill>
                          <a:effectLst/>
                          <a:latin typeface="Century Gothic" panose="020B0502020202020204" pitchFamily="34" charset="0"/>
                        </a:rPr>
                        <a:t> - zapłacone odsetki</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-0,4</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2754124965"/>
                  </a:ext>
                </a:extLst>
              </a:tr>
              <a:tr h="270934">
                <a:tc>
                  <a:txBody>
                    <a:bodyPr/>
                    <a:lstStyle/>
                    <a:p>
                      <a:pPr algn="l" fontAlgn="ctr"/>
                      <a:r>
                        <a:rPr lang="pl-PL" sz="1600" b="0" i="0" u="none" strike="noStrike">
                          <a:solidFill>
                            <a:srgbClr val="000000"/>
                          </a:solidFill>
                          <a:effectLst/>
                          <a:latin typeface="Century Gothic" panose="020B0502020202020204" pitchFamily="34" charset="0"/>
                        </a:rPr>
                        <a:t> - otrzymane odsetki</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0,0</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418794886"/>
                  </a:ext>
                </a:extLst>
              </a:tr>
              <a:tr h="270934">
                <a:tc>
                  <a:txBody>
                    <a:bodyPr/>
                    <a:lstStyle/>
                    <a:p>
                      <a:pPr algn="l" fontAlgn="ctr"/>
                      <a:r>
                        <a:rPr lang="pl-PL" sz="1600" b="0" i="0" u="none" strike="noStrike">
                          <a:solidFill>
                            <a:srgbClr val="000000"/>
                          </a:solidFill>
                          <a:effectLst/>
                          <a:latin typeface="Century Gothic" panose="020B0502020202020204" pitchFamily="34" charset="0"/>
                        </a:rPr>
                        <a:t> - spłata zob. leasing</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-4,9</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389533214"/>
                  </a:ext>
                </a:extLst>
              </a:tr>
              <a:tr h="270934">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798812774"/>
                  </a:ext>
                </a:extLst>
              </a:tr>
              <a:tr h="275008">
                <a:tc>
                  <a:txBody>
                    <a:bodyPr/>
                    <a:lstStyle/>
                    <a:p>
                      <a:pPr algn="l" fontAlgn="ctr"/>
                      <a:r>
                        <a:rPr lang="pl-PL" sz="1600" b="1" i="0" u="none" strike="noStrike">
                          <a:solidFill>
                            <a:srgbClr val="000000"/>
                          </a:solidFill>
                          <a:effectLst/>
                          <a:latin typeface="Century Gothic" panose="020B0502020202020204" pitchFamily="34" charset="0"/>
                        </a:rPr>
                        <a:t>Działalność inwestycyjna</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ctr"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977750197"/>
                  </a:ext>
                </a:extLst>
              </a:tr>
              <a:tr h="270934">
                <a:tc>
                  <a:txBody>
                    <a:bodyPr/>
                    <a:lstStyle/>
                    <a:p>
                      <a:pPr algn="l" fontAlgn="ctr"/>
                      <a:r>
                        <a:rPr lang="pl-PL" sz="1600" b="0" i="0" u="none" strike="noStrike">
                          <a:solidFill>
                            <a:srgbClr val="000000"/>
                          </a:solidFill>
                          <a:effectLst/>
                          <a:latin typeface="Century Gothic" panose="020B0502020202020204" pitchFamily="34" charset="0"/>
                        </a:rPr>
                        <a:t> - CAPEX</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-127,4</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702648177"/>
                  </a:ext>
                </a:extLst>
              </a:tr>
              <a:tr h="270934">
                <a:tc>
                  <a:txBody>
                    <a:bodyPr/>
                    <a:lstStyle/>
                    <a:p>
                      <a:pPr algn="l" fontAlgn="ctr"/>
                      <a:r>
                        <a:rPr lang="pl-PL" sz="1600" b="0" i="0" u="none" strike="noStrike">
                          <a:solidFill>
                            <a:srgbClr val="000000"/>
                          </a:solidFill>
                          <a:effectLst/>
                          <a:latin typeface="Century Gothic" panose="020B0502020202020204" pitchFamily="34" charset="0"/>
                        </a:rPr>
                        <a:t> - nabycie praw do emisji CO2</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-6,0</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2491618835"/>
                  </a:ext>
                </a:extLst>
              </a:tr>
              <a:tr h="270934">
                <a:tc>
                  <a:txBody>
                    <a:bodyPr/>
                    <a:lstStyle/>
                    <a:p>
                      <a:pPr algn="l" fontAlgn="ctr"/>
                      <a:r>
                        <a:rPr lang="pl-PL" sz="1600" b="0" i="0" u="none" strike="noStrike">
                          <a:solidFill>
                            <a:srgbClr val="000000"/>
                          </a:solidFill>
                          <a:effectLst/>
                          <a:latin typeface="Century Gothic" panose="020B0502020202020204" pitchFamily="34" charset="0"/>
                        </a:rPr>
                        <a:t> - zmiana stanu zob. </a:t>
                      </a:r>
                      <a:r>
                        <a:rPr lang="pl-PL" sz="1600" b="0" i="0" u="none" strike="noStrike" err="1">
                          <a:solidFill>
                            <a:srgbClr val="000000"/>
                          </a:solidFill>
                          <a:effectLst/>
                          <a:latin typeface="Century Gothic" panose="020B0502020202020204" pitchFamily="34" charset="0"/>
                        </a:rPr>
                        <a:t>inwest</a:t>
                      </a:r>
                      <a:r>
                        <a:rPr lang="pl-PL" sz="1600" b="0" i="0" u="none" strike="noStrike">
                          <a:solidFill>
                            <a:srgbClr val="000000"/>
                          </a:solidFill>
                          <a:effectLst/>
                          <a:latin typeface="Century Gothic" panose="020B0502020202020204" pitchFamily="34" charset="0"/>
                        </a:rPr>
                        <a:t>.</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-13,7</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947698496"/>
                  </a:ext>
                </a:extLst>
              </a:tr>
              <a:tr h="270934">
                <a:tc>
                  <a:txBody>
                    <a:bodyPr/>
                    <a:lstStyle/>
                    <a:p>
                      <a:pPr algn="l" fontAlgn="ctr"/>
                      <a:r>
                        <a:rPr lang="pl-PL" sz="1600" b="0" i="0" u="none" strike="noStrike">
                          <a:solidFill>
                            <a:srgbClr val="000000"/>
                          </a:solidFill>
                          <a:effectLst/>
                          <a:latin typeface="Century Gothic" panose="020B0502020202020204" pitchFamily="34" charset="0"/>
                        </a:rPr>
                        <a:t> - uzyskane odsetki</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+29,0</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969127497"/>
                  </a:ext>
                </a:extLst>
              </a:tr>
              <a:tr h="270934">
                <a:tc>
                  <a:txBody>
                    <a:bodyPr/>
                    <a:lstStyle/>
                    <a:p>
                      <a:pPr algn="l" fontAlgn="ctr"/>
                      <a:r>
                        <a:rPr lang="pl-PL" sz="1600" b="0" i="0" u="none" strike="noStrike">
                          <a:solidFill>
                            <a:srgbClr val="000000"/>
                          </a:solidFill>
                          <a:effectLst/>
                          <a:latin typeface="Century Gothic" panose="020B0502020202020204" pitchFamily="34" charset="0"/>
                        </a:rPr>
                        <a:t> - sprzedaż majątku</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+2,8</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322529736"/>
                  </a:ext>
                </a:extLst>
              </a:tr>
              <a:tr h="531682">
                <a:tc>
                  <a:txBody>
                    <a:bodyPr/>
                    <a:lstStyle/>
                    <a:p>
                      <a:pPr algn="l" fontAlgn="ctr"/>
                      <a:r>
                        <a:rPr lang="pl-PL" sz="1600" b="0" i="0" u="none" strike="noStrike">
                          <a:solidFill>
                            <a:srgbClr val="000000"/>
                          </a:solidFill>
                          <a:effectLst/>
                          <a:latin typeface="Century Gothic" panose="020B0502020202020204" pitchFamily="34" charset="0"/>
                        </a:rPr>
                        <a:t> - udzielenie pożyczki </a:t>
                      </a:r>
                      <a:br>
                        <a:rPr lang="pl-PL" sz="1600" b="0" i="0" u="none" strike="noStrike">
                          <a:solidFill>
                            <a:srgbClr val="000000"/>
                          </a:solidFill>
                          <a:effectLst/>
                          <a:latin typeface="Century Gothic" panose="020B0502020202020204" pitchFamily="34" charset="0"/>
                        </a:rPr>
                      </a:br>
                      <a:r>
                        <a:rPr lang="pl-PL" sz="1600" b="0" i="0" u="none" strike="noStrike">
                          <a:solidFill>
                            <a:srgbClr val="000000"/>
                          </a:solidFill>
                          <a:effectLst/>
                          <a:latin typeface="Century Gothic" panose="020B0502020202020204" pitchFamily="34" charset="0"/>
                        </a:rPr>
                        <a:t>   dla GY Lux</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-95,0</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2205576477"/>
                  </a:ext>
                </a:extLst>
              </a:tr>
              <a:tr h="531682">
                <a:tc>
                  <a:txBody>
                    <a:bodyPr/>
                    <a:lstStyle/>
                    <a:p>
                      <a:pPr algn="l" fontAlgn="ctr"/>
                      <a:r>
                        <a:rPr lang="pl-PL" sz="1600" b="0" i="0" u="none" strike="noStrike">
                          <a:solidFill>
                            <a:srgbClr val="000000"/>
                          </a:solidFill>
                          <a:effectLst/>
                          <a:latin typeface="Century Gothic" panose="020B0502020202020204" pitchFamily="34" charset="0"/>
                        </a:rPr>
                        <a:t> - wpływ z tytułu spłaty</a:t>
                      </a:r>
                      <a:br>
                        <a:rPr lang="pl-PL" sz="1600" b="0" i="0" u="none" strike="noStrike">
                          <a:solidFill>
                            <a:srgbClr val="000000"/>
                          </a:solidFill>
                          <a:effectLst/>
                          <a:latin typeface="Century Gothic" panose="020B0502020202020204" pitchFamily="34" charset="0"/>
                        </a:rPr>
                      </a:br>
                      <a:r>
                        <a:rPr lang="pl-PL" sz="1600" b="0" i="0" u="none" strike="noStrike">
                          <a:solidFill>
                            <a:srgbClr val="000000"/>
                          </a:solidFill>
                          <a:effectLst/>
                          <a:latin typeface="Century Gothic" panose="020B0502020202020204" pitchFamily="34" charset="0"/>
                        </a:rPr>
                        <a:t>   pożyczki od GY Lux</a:t>
                      </a:r>
                    </a:p>
                  </a:txBody>
                  <a:tcPr marL="9525" marR="9525" marT="9525" marB="0" anchor="ctr">
                    <a:lnL>
                      <a:noFill/>
                    </a:lnL>
                    <a:lnR>
                      <a:noFill/>
                    </a:lnR>
                    <a:lnT>
                      <a:noFill/>
                    </a:lnT>
                    <a:lnB>
                      <a:noFill/>
                    </a:lnB>
                  </a:tcPr>
                </a:tc>
                <a:tc>
                  <a:txBody>
                    <a:bodyPr/>
                    <a:lstStyle/>
                    <a:p>
                      <a:pPr algn="l" fontAlgn="ctr"/>
                      <a:endParaRPr lang="pl-PL" sz="1600" b="0" i="0" u="none" strike="noStrike">
                        <a:solidFill>
                          <a:srgbClr val="000000"/>
                        </a:solidFill>
                        <a:effectLst/>
                        <a:latin typeface="Century Gothic" panose="020B0502020202020204" pitchFamily="34" charset="0"/>
                      </a:endParaRPr>
                    </a:p>
                  </a:txBody>
                  <a:tcPr marL="9525" marR="9525" marT="9525" marB="0" anchor="ctr">
                    <a:lnL>
                      <a:noFill/>
                    </a:lnL>
                    <a:lnR>
                      <a:noFill/>
                    </a:lnR>
                    <a:lnT>
                      <a:noFill/>
                    </a:lnT>
                    <a:lnB>
                      <a:noFill/>
                    </a:lnB>
                  </a:tcPr>
                </a:tc>
                <a:tc>
                  <a:txBody>
                    <a:bodyPr/>
                    <a:lstStyle/>
                    <a:p>
                      <a:pPr algn="r" fontAlgn="ctr"/>
                      <a:r>
                        <a:rPr lang="pl-PL" sz="1600" b="0" i="0" u="none" strike="noStrike">
                          <a:solidFill>
                            <a:srgbClr val="000000"/>
                          </a:solidFill>
                          <a:effectLst/>
                          <a:latin typeface="Century Gothic" panose="020B0502020202020204" pitchFamily="34" charset="0"/>
                        </a:rPr>
                        <a:t>+200,0</a:t>
                      </a:r>
                    </a:p>
                  </a:txBody>
                  <a:tcPr marL="9525" marR="9525" marT="9525" marB="0" anchor="ctr">
                    <a:lnL>
                      <a:noFill/>
                    </a:lnL>
                    <a:lnR>
                      <a:noFill/>
                    </a:lnR>
                    <a:lnT>
                      <a:noFill/>
                    </a:lnT>
                    <a:lnB>
                      <a:noFill/>
                    </a:lnB>
                  </a:tcPr>
                </a:tc>
                <a:tc>
                  <a:txBody>
                    <a:bodyPr/>
                    <a:lstStyle/>
                    <a:p>
                      <a:pPr algn="ctr" fontAlgn="ctr"/>
                      <a:r>
                        <a:rPr lang="pl-PL" sz="1600" b="0" i="0" u="none" strike="noStrike">
                          <a:solidFill>
                            <a:srgbClr val="000000"/>
                          </a:solidFill>
                          <a:effectLst/>
                          <a:latin typeface="Century Gothic" panose="020B0502020202020204" pitchFamily="34" charset="0"/>
                        </a:rPr>
                        <a:t>mln PLN</a:t>
                      </a:r>
                    </a:p>
                  </a:txBody>
                  <a:tcPr marL="9525" marR="9525" marT="9525" marB="0" anchor="ctr">
                    <a:lnL>
                      <a:noFill/>
                    </a:lnL>
                    <a:lnR>
                      <a:noFill/>
                    </a:lnR>
                    <a:lnT>
                      <a:noFill/>
                    </a:lnT>
                    <a:lnB>
                      <a:noFill/>
                    </a:lnB>
                  </a:tcPr>
                </a:tc>
                <a:extLst>
                  <a:ext uri="{0D108BD9-81ED-4DB2-BD59-A6C34878D82A}">
                    <a16:rowId xmlns:a16="http://schemas.microsoft.com/office/drawing/2014/main" val="1604376204"/>
                  </a:ext>
                </a:extLst>
              </a:tr>
            </a:tbl>
          </a:graphicData>
        </a:graphic>
      </p:graphicFrame>
      <p:graphicFrame>
        <p:nvGraphicFramePr>
          <p:cNvPr id="7" name="Content Placeholder 6">
            <a:extLst>
              <a:ext uri="{FF2B5EF4-FFF2-40B4-BE49-F238E27FC236}">
                <a16:creationId xmlns:a16="http://schemas.microsoft.com/office/drawing/2014/main" id="{A497109A-0055-4D61-9532-DD423F24E9A4}"/>
              </a:ext>
            </a:extLst>
          </p:cNvPr>
          <p:cNvGraphicFramePr>
            <a:graphicFrameLocks noGrp="1"/>
          </p:cNvGraphicFramePr>
          <p:nvPr>
            <p:ph sz="half" idx="1"/>
          </p:nvPr>
        </p:nvGraphicFramePr>
        <p:xfrm>
          <a:off x="1368000" y="2695500"/>
          <a:ext cx="9642875" cy="633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0396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682149" y="4744256"/>
            <a:ext cx="16180824" cy="3581400"/>
          </a:xfrm>
        </p:spPr>
        <p:txBody>
          <a:bodyPr>
            <a:normAutofit fontScale="90000"/>
          </a:bodyPr>
          <a:lstStyle/>
          <a:p>
            <a:r>
              <a:rPr lang="pl-PL"/>
              <a:t>Oświadczenie o zrównoważonym rozwoju za 2025 rok</a:t>
            </a:r>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592049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FCB3C-8ED8-89B2-5219-3B6A655F3967}"/>
            </a:ext>
          </a:extLst>
        </p:cNvPr>
        <p:cNvGrpSpPr/>
        <p:nvPr/>
      </p:nvGrpSpPr>
      <p:grpSpPr>
        <a:xfrm>
          <a:off x="0" y="0"/>
          <a:ext cx="0" cy="0"/>
          <a:chOff x="0" y="0"/>
          <a:chExt cx="0" cy="0"/>
        </a:xfrm>
      </p:grpSpPr>
      <p:sp>
        <p:nvSpPr>
          <p:cNvPr id="9" name="Content Placeholder 4">
            <a:extLst>
              <a:ext uri="{FF2B5EF4-FFF2-40B4-BE49-F238E27FC236}">
                <a16:creationId xmlns:a16="http://schemas.microsoft.com/office/drawing/2014/main" id="{9043ABA2-2383-A58A-CE58-EE481DDA0B87}"/>
              </a:ext>
            </a:extLst>
          </p:cNvPr>
          <p:cNvSpPr txBox="1">
            <a:spLocks/>
          </p:cNvSpPr>
          <p:nvPr/>
        </p:nvSpPr>
        <p:spPr>
          <a:xfrm>
            <a:off x="918527" y="553787"/>
            <a:ext cx="14381344" cy="748413"/>
          </a:xfrm>
          <a:prstGeom prst="rect">
            <a:avLst/>
          </a:prstGeom>
        </p:spPr>
        <p:txBody>
          <a:bodyPr vert="horz" lIns="91440" tIns="45720" rIns="91440" bIns="45720" rtlCol="0">
            <a:noAutofit/>
          </a:bodyPr>
          <a:lst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pl-PL" sz="5400">
                <a:latin typeface="+mj-lt"/>
                <a:ea typeface="+mj-ea"/>
                <a:cs typeface="+mj-cs"/>
              </a:rPr>
              <a:t>Analiza podwój istotności</a:t>
            </a:r>
            <a:endParaRPr lang="en-US" sz="5400">
              <a:latin typeface="+mj-lt"/>
              <a:ea typeface="+mj-ea"/>
              <a:cs typeface="+mj-cs"/>
            </a:endParaRPr>
          </a:p>
        </p:txBody>
      </p:sp>
      <p:sp>
        <p:nvSpPr>
          <p:cNvPr id="43" name="Content Placeholder 4">
            <a:extLst>
              <a:ext uri="{FF2B5EF4-FFF2-40B4-BE49-F238E27FC236}">
                <a16:creationId xmlns:a16="http://schemas.microsoft.com/office/drawing/2014/main" id="{5C102094-93C8-ABF2-C0C5-FBDF0D56E1A2}"/>
              </a:ext>
            </a:extLst>
          </p:cNvPr>
          <p:cNvSpPr txBox="1">
            <a:spLocks/>
          </p:cNvSpPr>
          <p:nvPr/>
        </p:nvSpPr>
        <p:spPr>
          <a:xfrm>
            <a:off x="757134" y="1461530"/>
            <a:ext cx="16773732" cy="849691"/>
          </a:xfrm>
          <a:prstGeom prst="rect">
            <a:avLst/>
          </a:prstGeom>
          <a:solidFill>
            <a:schemeClr val="accent6">
              <a:lumMod val="50000"/>
            </a:schemeClr>
          </a:solidFill>
        </p:spPr>
        <p:txBody>
          <a:bodyPr vert="horz" lIns="91440" tIns="45720" rIns="91440" bIns="45720" rtlCol="0">
            <a:noAutofit/>
          </a:bodyPr>
          <a:lstStyle>
            <a:lvl1pPr marL="0" indent="0" algn="l" defTabSz="1371600" rtl="0" eaLnBrk="1" latinLnBrk="0" hangingPunct="1">
              <a:lnSpc>
                <a:spcPct val="100000"/>
              </a:lnSpc>
              <a:spcBef>
                <a:spcPts val="0"/>
              </a:spcBef>
              <a:spcAft>
                <a:spcPts val="600"/>
              </a:spcAft>
              <a:buFont typeface="Arial" panose="020B0604020202020204" pitchFamily="34" charset="0"/>
              <a:buNone/>
              <a:defRPr sz="2800" kern="1200">
                <a:solidFill>
                  <a:schemeClr val="bg1"/>
                </a:solidFill>
                <a:latin typeface="+mn-lt"/>
                <a:ea typeface="+mn-ea"/>
                <a:cs typeface="+mn-cs"/>
              </a:defRPr>
            </a:lvl1pPr>
            <a:lvl2pPr marL="685800" indent="0" algn="ctr" defTabSz="1371600" rtl="0" eaLnBrk="1" latinLnBrk="0" hangingPunct="1">
              <a:lnSpc>
                <a:spcPct val="100000"/>
              </a:lnSpc>
              <a:spcBef>
                <a:spcPts val="0"/>
              </a:spcBef>
              <a:spcAft>
                <a:spcPts val="600"/>
              </a:spcAft>
              <a:buFont typeface="Arial" panose="020B0604020202020204" pitchFamily="34" charset="0"/>
              <a:buNone/>
              <a:defRPr sz="3000" kern="1200">
                <a:solidFill>
                  <a:schemeClr val="tx1"/>
                </a:solidFill>
                <a:latin typeface="+mn-lt"/>
                <a:ea typeface="+mn-ea"/>
                <a:cs typeface="+mn-cs"/>
              </a:defRPr>
            </a:lvl2pPr>
            <a:lvl3pPr marL="1371600" indent="0" algn="ctr" defTabSz="1371600" rtl="0" eaLnBrk="1" latinLnBrk="0" hangingPunct="1">
              <a:lnSpc>
                <a:spcPct val="100000"/>
              </a:lnSpc>
              <a:spcBef>
                <a:spcPts val="0"/>
              </a:spcBef>
              <a:spcAft>
                <a:spcPts val="600"/>
              </a:spcAft>
              <a:buFont typeface="Arial" panose="020B0604020202020204" pitchFamily="34" charset="0"/>
              <a:buNone/>
              <a:defRPr sz="2700" kern="1200">
                <a:solidFill>
                  <a:schemeClr val="tx1"/>
                </a:solidFill>
                <a:latin typeface="+mn-lt"/>
                <a:ea typeface="+mn-ea"/>
                <a:cs typeface="+mn-cs"/>
              </a:defRPr>
            </a:lvl3pPr>
            <a:lvl4pPr marL="2057400" indent="0" algn="ctr" defTabSz="13716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4pPr>
            <a:lvl5pPr marL="2743200" indent="0" algn="ctr" defTabSz="13716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5pPr>
            <a:lvl6pPr marL="34290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48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06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6400" indent="0" algn="ctr" defTabSz="13716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pPr algn="ctr">
              <a:spcBef>
                <a:spcPts val="600"/>
              </a:spcBef>
            </a:pPr>
            <a:endParaRPr lang="pl-PL" sz="200" b="1">
              <a:solidFill>
                <a:srgbClr val="FFD303"/>
              </a:solidFill>
            </a:endParaRPr>
          </a:p>
          <a:p>
            <a:pPr algn="ctr">
              <a:spcBef>
                <a:spcPts val="600"/>
              </a:spcBef>
            </a:pPr>
            <a:r>
              <a:rPr lang="pl-PL" sz="2500" b="1">
                <a:solidFill>
                  <a:srgbClr val="FFD303"/>
                </a:solidFill>
              </a:rPr>
              <a:t>Analiza przeprowadzona zgodnie z dyrektywą CSRD i standardami ESRS</a:t>
            </a:r>
          </a:p>
        </p:txBody>
      </p:sp>
      <p:graphicFrame>
        <p:nvGraphicFramePr>
          <p:cNvPr id="2" name="Diagram 1">
            <a:extLst>
              <a:ext uri="{FF2B5EF4-FFF2-40B4-BE49-F238E27FC236}">
                <a16:creationId xmlns:a16="http://schemas.microsoft.com/office/drawing/2014/main" id="{23F74DA5-9CD5-F385-F1C7-BF2B4B467837}"/>
              </a:ext>
            </a:extLst>
          </p:cNvPr>
          <p:cNvGraphicFramePr/>
          <p:nvPr>
            <p:extLst>
              <p:ext uri="{D42A27DB-BD31-4B8C-83A1-F6EECF244321}">
                <p14:modId xmlns:p14="http://schemas.microsoft.com/office/powerpoint/2010/main" val="1195138359"/>
              </p:ext>
            </p:extLst>
          </p:nvPr>
        </p:nvGraphicFramePr>
        <p:xfrm>
          <a:off x="346035" y="2481943"/>
          <a:ext cx="17595930" cy="66928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ole tekstowe 2">
            <a:extLst>
              <a:ext uri="{FF2B5EF4-FFF2-40B4-BE49-F238E27FC236}">
                <a16:creationId xmlns:a16="http://schemas.microsoft.com/office/drawing/2014/main" id="{0870F833-1E18-9B26-FDC5-B8371CFCC236}"/>
              </a:ext>
            </a:extLst>
          </p:cNvPr>
          <p:cNvSpPr txBox="1"/>
          <p:nvPr/>
        </p:nvSpPr>
        <p:spPr>
          <a:xfrm>
            <a:off x="2351315" y="2612572"/>
            <a:ext cx="1257300" cy="1298377"/>
          </a:xfrm>
          <a:prstGeom prst="flowChartConnector">
            <a:avLst/>
          </a:prstGeom>
          <a:solidFill>
            <a:schemeClr val="tx1">
              <a:lumMod val="65000"/>
              <a:lumOff val="35000"/>
            </a:schemeClr>
          </a:solidFill>
          <a:ln w="57150">
            <a:solidFill>
              <a:schemeClr val="tx1">
                <a:lumMod val="65000"/>
                <a:lumOff val="35000"/>
              </a:schemeClr>
            </a:solidFill>
          </a:ln>
        </p:spPr>
        <p:txBody>
          <a:bodyPr wrap="square" rtlCol="0">
            <a:spAutoFit/>
          </a:bodyPr>
          <a:lstStyle/>
          <a:p>
            <a:pPr algn="ctr"/>
            <a:r>
              <a:rPr lang="pl-PL" sz="5400" b="1">
                <a:solidFill>
                  <a:srgbClr val="FFC000"/>
                </a:solidFill>
              </a:rPr>
              <a:t>E</a:t>
            </a:r>
          </a:p>
        </p:txBody>
      </p:sp>
      <p:sp>
        <p:nvSpPr>
          <p:cNvPr id="4" name="pole tekstowe 3">
            <a:extLst>
              <a:ext uri="{FF2B5EF4-FFF2-40B4-BE49-F238E27FC236}">
                <a16:creationId xmlns:a16="http://schemas.microsoft.com/office/drawing/2014/main" id="{94F59CC1-B912-A110-A665-B8B5D910AA20}"/>
              </a:ext>
            </a:extLst>
          </p:cNvPr>
          <p:cNvSpPr txBox="1"/>
          <p:nvPr/>
        </p:nvSpPr>
        <p:spPr>
          <a:xfrm>
            <a:off x="8515350" y="2612571"/>
            <a:ext cx="1257300" cy="1298377"/>
          </a:xfrm>
          <a:prstGeom prst="flowChartConnector">
            <a:avLst/>
          </a:prstGeom>
          <a:solidFill>
            <a:schemeClr val="tx1">
              <a:lumMod val="65000"/>
              <a:lumOff val="35000"/>
            </a:schemeClr>
          </a:solidFill>
          <a:ln w="57150">
            <a:solidFill>
              <a:schemeClr val="tx1">
                <a:lumMod val="65000"/>
                <a:lumOff val="35000"/>
              </a:schemeClr>
            </a:solidFill>
          </a:ln>
        </p:spPr>
        <p:txBody>
          <a:bodyPr wrap="square" rtlCol="0">
            <a:spAutoFit/>
          </a:bodyPr>
          <a:lstStyle/>
          <a:p>
            <a:pPr algn="ctr"/>
            <a:r>
              <a:rPr lang="pl-PL" sz="5400" b="1">
                <a:solidFill>
                  <a:srgbClr val="FFC000"/>
                </a:solidFill>
              </a:rPr>
              <a:t>S</a:t>
            </a:r>
          </a:p>
        </p:txBody>
      </p:sp>
      <p:sp>
        <p:nvSpPr>
          <p:cNvPr id="5" name="pole tekstowe 4">
            <a:extLst>
              <a:ext uri="{FF2B5EF4-FFF2-40B4-BE49-F238E27FC236}">
                <a16:creationId xmlns:a16="http://schemas.microsoft.com/office/drawing/2014/main" id="{9AD8AA68-7B2D-A132-684B-C58BF49DF89C}"/>
              </a:ext>
            </a:extLst>
          </p:cNvPr>
          <p:cNvSpPr txBox="1"/>
          <p:nvPr/>
        </p:nvSpPr>
        <p:spPr>
          <a:xfrm>
            <a:off x="14529707" y="2641273"/>
            <a:ext cx="1257300" cy="1298377"/>
          </a:xfrm>
          <a:prstGeom prst="flowChartConnector">
            <a:avLst/>
          </a:prstGeom>
          <a:solidFill>
            <a:schemeClr val="tx1">
              <a:lumMod val="65000"/>
              <a:lumOff val="35000"/>
            </a:schemeClr>
          </a:solidFill>
          <a:ln w="57150">
            <a:solidFill>
              <a:schemeClr val="tx1">
                <a:lumMod val="65000"/>
                <a:lumOff val="35000"/>
              </a:schemeClr>
            </a:solidFill>
          </a:ln>
        </p:spPr>
        <p:txBody>
          <a:bodyPr wrap="square" rtlCol="0">
            <a:spAutoFit/>
          </a:bodyPr>
          <a:lstStyle/>
          <a:p>
            <a:pPr algn="ctr"/>
            <a:r>
              <a:rPr lang="pl-PL" sz="5400" b="1">
                <a:solidFill>
                  <a:srgbClr val="FFC000"/>
                </a:solidFill>
              </a:rPr>
              <a:t>G</a:t>
            </a:r>
          </a:p>
        </p:txBody>
      </p:sp>
    </p:spTree>
    <p:extLst>
      <p:ext uri="{BB962C8B-B14F-4D97-AF65-F5344CB8AC3E}">
        <p14:creationId xmlns:p14="http://schemas.microsoft.com/office/powerpoint/2010/main" val="3163374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1BD83-EF6A-9515-859D-48E9BA6FA27B}"/>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F4F6DAB1-2C2E-DFC2-1B55-94058B86C5DB}"/>
              </a:ext>
            </a:extLst>
          </p:cNvPr>
          <p:cNvSpPr>
            <a:spLocks noGrp="1"/>
          </p:cNvSpPr>
          <p:nvPr>
            <p:ph type="title"/>
          </p:nvPr>
        </p:nvSpPr>
        <p:spPr>
          <a:xfrm>
            <a:off x="948979" y="607934"/>
            <a:ext cx="16514268" cy="785108"/>
          </a:xfrm>
        </p:spPr>
        <p:txBody>
          <a:bodyPr/>
          <a:lstStyle/>
          <a:p>
            <a:r>
              <a:rPr lang="pl-PL"/>
              <a:t>Spotkanie inwestorskie – 27 kwietnia 2025 </a:t>
            </a:r>
          </a:p>
        </p:txBody>
      </p:sp>
      <p:sp>
        <p:nvSpPr>
          <p:cNvPr id="5" name="Prostokąt 4">
            <a:extLst>
              <a:ext uri="{FF2B5EF4-FFF2-40B4-BE49-F238E27FC236}">
                <a16:creationId xmlns:a16="http://schemas.microsoft.com/office/drawing/2014/main" id="{DE436A78-0392-9004-68E0-EA44314C0048}"/>
              </a:ext>
            </a:extLst>
          </p:cNvPr>
          <p:cNvSpPr/>
          <p:nvPr/>
        </p:nvSpPr>
        <p:spPr>
          <a:xfrm>
            <a:off x="680245" y="2277090"/>
            <a:ext cx="16591756" cy="2862322"/>
          </a:xfrm>
          <a:prstGeom prst="rect">
            <a:avLst/>
          </a:prstGeom>
        </p:spPr>
        <p:txBody>
          <a:bodyPr wrap="square" lIns="91440" tIns="45720" rIns="91440" bIns="45720" anchor="t">
            <a:spAutoFit/>
          </a:bodyPr>
          <a:lstStyle/>
          <a:p>
            <a:pPr marL="457200" indent="-457200" algn="just">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Spotkanie jest rejestrowane. Administratorem danych osobowych jest Firma Oponiarska Dębica S.A.</a:t>
            </a:r>
          </a:p>
          <a:p>
            <a:pPr algn="just">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p>
          <a:p>
            <a:pPr marL="457200" indent="-457200" algn="just">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Planowany czas trwania spotkania wynosi</a:t>
            </a:r>
            <a:r>
              <a:rPr lang="pl-PL" sz="2000" b="1"/>
              <a:t> 60 minut, z</a:t>
            </a:r>
            <a:r>
              <a:rPr lang="pl-PL" sz="2000"/>
              <a:t> uwględnieniem części prezentacyjnej oraz sesji Q&amp;A.</a:t>
            </a:r>
          </a:p>
          <a:p>
            <a:pPr marL="457200" indent="-457200" algn="just">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p>
          <a:p>
            <a:pPr marL="457200" indent="-457200" algn="just">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Pytania mogą być zadawane za pośrednictwem sekcji "Pytania i Odpowiedzi" (ang. Q&amp;A). Uprzejmie prosimy aby pytania dotyczyły wyłącznie zagadnień merytorycznych związanych z tematyka spotkania. </a:t>
            </a:r>
            <a:endParaRPr lang="pl-PL" sz="2000" strike="sngStrike"/>
          </a:p>
          <a:p>
            <a:pPr algn="just">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a:p>
            <a:pPr marL="457200" indent="-457200" algn="just">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000"/>
              <a:t>Spółka zastrzega sobie prawo na nieodpowiadanie na pytania  obraźliwe lub niezwiązane z tematem.</a:t>
            </a:r>
          </a:p>
          <a:p>
            <a:pPr>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000"/>
          </a:p>
        </p:txBody>
      </p:sp>
    </p:spTree>
    <p:extLst>
      <p:ext uri="{BB962C8B-B14F-4D97-AF65-F5344CB8AC3E}">
        <p14:creationId xmlns:p14="http://schemas.microsoft.com/office/powerpoint/2010/main" val="2352040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E3A6BBFE-E849-5D84-4858-E8887E54711F}"/>
              </a:ext>
            </a:extLst>
          </p:cNvPr>
          <p:cNvSpPr txBox="1">
            <a:spLocks/>
          </p:cNvSpPr>
          <p:nvPr/>
        </p:nvSpPr>
        <p:spPr>
          <a:xfrm>
            <a:off x="990447" y="543454"/>
            <a:ext cx="9764852" cy="501755"/>
          </a:xfrm>
          <a:prstGeom prst="rect">
            <a:avLst/>
          </a:prstGeom>
        </p:spPr>
        <p:txBody>
          <a:bodyPr vert="horz" lIns="91440" tIns="45720" rIns="91440" bIns="45720" rtlCol="0">
            <a:noAutofit/>
          </a:bodyPr>
          <a:lst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pl-PL" sz="5400">
                <a:latin typeface="+mj-lt"/>
                <a:ea typeface="+mj-ea"/>
                <a:cs typeface="+mj-cs"/>
              </a:rPr>
              <a:t>Cele ESG</a:t>
            </a:r>
            <a:endParaRPr lang="en-US" sz="5400">
              <a:latin typeface="+mj-lt"/>
              <a:ea typeface="+mj-ea"/>
              <a:cs typeface="+mj-cs"/>
            </a:endParaRPr>
          </a:p>
        </p:txBody>
      </p:sp>
      <p:sp>
        <p:nvSpPr>
          <p:cNvPr id="16" name="Rectangle: Rounded Corners 15">
            <a:extLst>
              <a:ext uri="{FF2B5EF4-FFF2-40B4-BE49-F238E27FC236}">
                <a16:creationId xmlns:a16="http://schemas.microsoft.com/office/drawing/2014/main" id="{449216BE-AE18-E62E-7ACB-F00C4286B180}"/>
              </a:ext>
            </a:extLst>
          </p:cNvPr>
          <p:cNvSpPr/>
          <p:nvPr/>
        </p:nvSpPr>
        <p:spPr>
          <a:xfrm>
            <a:off x="5768008" y="485371"/>
            <a:ext cx="6273741" cy="3189722"/>
          </a:xfrm>
          <a:prstGeom prst="round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Redukcja emisji gazów cieplarnianych w zakresie 1 i 2 (liczonym metodą rynkową) o 62% do roku 2030 w porównaniu z rokiem bazowym 2019</a:t>
            </a:r>
          </a:p>
          <a:p>
            <a:pPr algn="ctr"/>
            <a:endParaRPr lang="pl-PL" b="1">
              <a:solidFill>
                <a:schemeClr val="tx1"/>
              </a:solidFill>
            </a:endParaRPr>
          </a:p>
          <a:p>
            <a:pPr algn="ctr"/>
            <a:r>
              <a:rPr lang="pl-PL">
                <a:solidFill>
                  <a:schemeClr val="tx1"/>
                </a:solidFill>
              </a:rPr>
              <a:t>Realizacja 2025: </a:t>
            </a:r>
            <a:r>
              <a:rPr lang="pl-PL" b="1">
                <a:solidFill>
                  <a:schemeClr val="tx1"/>
                </a:solidFill>
              </a:rPr>
              <a:t>72% redukcji</a:t>
            </a:r>
          </a:p>
          <a:p>
            <a:pPr algn="ctr"/>
            <a:endParaRPr lang="en-US" b="1">
              <a:solidFill>
                <a:srgbClr val="2B5F4B"/>
              </a:solidFill>
            </a:endParaRPr>
          </a:p>
        </p:txBody>
      </p:sp>
      <p:sp>
        <p:nvSpPr>
          <p:cNvPr id="18" name="Rectangle: Rounded Corners 17">
            <a:extLst>
              <a:ext uri="{FF2B5EF4-FFF2-40B4-BE49-F238E27FC236}">
                <a16:creationId xmlns:a16="http://schemas.microsoft.com/office/drawing/2014/main" id="{0C3B40C1-8AA3-3564-0C43-D5870DE5001E}"/>
              </a:ext>
            </a:extLst>
          </p:cNvPr>
          <p:cNvSpPr/>
          <p:nvPr/>
        </p:nvSpPr>
        <p:spPr>
          <a:xfrm>
            <a:off x="12258203" y="497088"/>
            <a:ext cx="5104551" cy="2363032"/>
          </a:xfrm>
          <a:prstGeom prst="round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Redukcja zużycia wody o 0,2% w 2025w porównaniu z rokiem 2024</a:t>
            </a:r>
          </a:p>
          <a:p>
            <a:pPr algn="ctr"/>
            <a:endParaRPr lang="pl-PL">
              <a:solidFill>
                <a:schemeClr val="tx1"/>
              </a:solidFill>
            </a:endParaRPr>
          </a:p>
          <a:p>
            <a:pPr algn="ctr"/>
            <a:r>
              <a:rPr lang="pl-PL">
                <a:solidFill>
                  <a:schemeClr val="tx1"/>
                </a:solidFill>
              </a:rPr>
              <a:t>Realizacja 2025: 4,90% redukcji</a:t>
            </a:r>
          </a:p>
          <a:p>
            <a:pPr algn="ctr"/>
            <a:endParaRPr lang="en-US" b="1">
              <a:solidFill>
                <a:srgbClr val="2B5F4B"/>
              </a:solidFill>
            </a:endParaRPr>
          </a:p>
        </p:txBody>
      </p:sp>
      <p:sp>
        <p:nvSpPr>
          <p:cNvPr id="19" name="Rectangle: Rounded Corners 18">
            <a:extLst>
              <a:ext uri="{FF2B5EF4-FFF2-40B4-BE49-F238E27FC236}">
                <a16:creationId xmlns:a16="http://schemas.microsoft.com/office/drawing/2014/main" id="{1F38B377-0501-25DF-25F9-7EFBE864C8C6}"/>
              </a:ext>
            </a:extLst>
          </p:cNvPr>
          <p:cNvSpPr/>
          <p:nvPr/>
        </p:nvSpPr>
        <p:spPr>
          <a:xfrm>
            <a:off x="12133158" y="3076663"/>
            <a:ext cx="5229596" cy="2839845"/>
          </a:xfrm>
          <a:prstGeom prst="round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Redukcja odpadów wyrobów gotowych i gumy o 2-5% w 2025 w porównaniu z rokiem 2024</a:t>
            </a:r>
          </a:p>
          <a:p>
            <a:pPr algn="ctr"/>
            <a:endParaRPr lang="pl-PL" b="1">
              <a:solidFill>
                <a:schemeClr val="tx1"/>
              </a:solidFill>
            </a:endParaRPr>
          </a:p>
          <a:p>
            <a:pPr algn="ctr"/>
            <a:r>
              <a:rPr lang="pl-PL">
                <a:solidFill>
                  <a:schemeClr val="tx1"/>
                </a:solidFill>
              </a:rPr>
              <a:t>Realizacja 2025: </a:t>
            </a:r>
            <a:r>
              <a:rPr lang="pl-PL" b="1">
                <a:solidFill>
                  <a:schemeClr val="tx1"/>
                </a:solidFill>
              </a:rPr>
              <a:t>3,2% redukcji</a:t>
            </a:r>
          </a:p>
          <a:p>
            <a:pPr algn="ctr"/>
            <a:endParaRPr lang="en-US" b="1">
              <a:solidFill>
                <a:srgbClr val="2B5F4B"/>
              </a:solidFill>
            </a:endParaRPr>
          </a:p>
        </p:txBody>
      </p:sp>
      <p:sp>
        <p:nvSpPr>
          <p:cNvPr id="20" name="Rectangle: Rounded Corners 19">
            <a:extLst>
              <a:ext uri="{FF2B5EF4-FFF2-40B4-BE49-F238E27FC236}">
                <a16:creationId xmlns:a16="http://schemas.microsoft.com/office/drawing/2014/main" id="{523B2AB2-6D69-541F-8473-0FBAFBCEAEDB}"/>
              </a:ext>
            </a:extLst>
          </p:cNvPr>
          <p:cNvSpPr/>
          <p:nvPr/>
        </p:nvSpPr>
        <p:spPr>
          <a:xfrm>
            <a:off x="7219012" y="3867552"/>
            <a:ext cx="4731328" cy="2744356"/>
          </a:xfrm>
          <a:prstGeom prst="roundRect">
            <a:avLst/>
          </a:prstGeom>
          <a:solidFill>
            <a:schemeClr val="bg1"/>
          </a:solidFill>
          <a:ln w="31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100% energii elektrycznej ze źródeł odnawialnych do roku 2040</a:t>
            </a:r>
          </a:p>
          <a:p>
            <a:pPr algn="ctr"/>
            <a:endParaRPr lang="pl-PL">
              <a:solidFill>
                <a:schemeClr val="tx1"/>
              </a:solidFill>
            </a:endParaRPr>
          </a:p>
          <a:p>
            <a:pPr algn="ctr"/>
            <a:r>
              <a:rPr lang="pl-PL">
                <a:solidFill>
                  <a:schemeClr val="tx1"/>
                </a:solidFill>
              </a:rPr>
              <a:t>Realizacja 2025:</a:t>
            </a:r>
            <a:r>
              <a:rPr lang="pl-PL" b="1">
                <a:solidFill>
                  <a:schemeClr val="tx1"/>
                </a:solidFill>
              </a:rPr>
              <a:t> 100%</a:t>
            </a:r>
          </a:p>
          <a:p>
            <a:pPr algn="ctr"/>
            <a:endParaRPr lang="en-US" b="1">
              <a:solidFill>
                <a:srgbClr val="2B5F4B"/>
              </a:solidFill>
            </a:endParaRPr>
          </a:p>
        </p:txBody>
      </p:sp>
      <p:sp>
        <p:nvSpPr>
          <p:cNvPr id="21" name="Rectangle: Rounded Corners 20">
            <a:extLst>
              <a:ext uri="{FF2B5EF4-FFF2-40B4-BE49-F238E27FC236}">
                <a16:creationId xmlns:a16="http://schemas.microsoft.com/office/drawing/2014/main" id="{9387594C-0E29-BFDD-53B2-B5753A85E335}"/>
              </a:ext>
            </a:extLst>
          </p:cNvPr>
          <p:cNvSpPr/>
          <p:nvPr/>
        </p:nvSpPr>
        <p:spPr>
          <a:xfrm>
            <a:off x="11951747" y="6511372"/>
            <a:ext cx="4861421" cy="3569191"/>
          </a:xfrm>
          <a:prstGeom prst="roundRect">
            <a:avLst/>
          </a:prstGeom>
          <a:solidFill>
            <a:srgbClr val="FFC000"/>
          </a:solidFill>
          <a:ln w="444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Transparentność w zakupie surowców według wolumenu: 50% w roku 2025 w porównaniu z rokiem bazowym 2023</a:t>
            </a:r>
          </a:p>
          <a:p>
            <a:pPr algn="ctr"/>
            <a:endParaRPr lang="pl-PL" b="1">
              <a:solidFill>
                <a:schemeClr val="tx1"/>
              </a:solidFill>
            </a:endParaRPr>
          </a:p>
          <a:p>
            <a:pPr algn="ctr"/>
            <a:r>
              <a:rPr lang="pl-PL">
                <a:solidFill>
                  <a:schemeClr val="tx1"/>
                </a:solidFill>
              </a:rPr>
              <a:t>Realizacja 2025: </a:t>
            </a:r>
            <a:r>
              <a:rPr lang="pl-PL" b="1">
                <a:solidFill>
                  <a:schemeClr val="tx1"/>
                </a:solidFill>
              </a:rPr>
              <a:t>40%</a:t>
            </a:r>
          </a:p>
          <a:p>
            <a:pPr algn="ctr"/>
            <a:endParaRPr lang="en-US" b="1">
              <a:solidFill>
                <a:schemeClr val="tx1"/>
              </a:solidFill>
            </a:endParaRPr>
          </a:p>
        </p:txBody>
      </p:sp>
      <p:sp>
        <p:nvSpPr>
          <p:cNvPr id="22" name="Rectangle: Rounded Corners 21">
            <a:extLst>
              <a:ext uri="{FF2B5EF4-FFF2-40B4-BE49-F238E27FC236}">
                <a16:creationId xmlns:a16="http://schemas.microsoft.com/office/drawing/2014/main" id="{0410BCF0-6B9B-26E2-D357-E948C5C9001B}"/>
              </a:ext>
            </a:extLst>
          </p:cNvPr>
          <p:cNvSpPr/>
          <p:nvPr/>
        </p:nvSpPr>
        <p:spPr>
          <a:xfrm>
            <a:off x="632360" y="7204154"/>
            <a:ext cx="4473627" cy="2839845"/>
          </a:xfrm>
          <a:prstGeom prst="roundRect">
            <a:avLst/>
          </a:prstGeom>
          <a:solidFill>
            <a:srgbClr val="FFC000"/>
          </a:solidFill>
          <a:ln w="4445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100% dostawców naturalnego kauczuku objętych audytem do 2025 </a:t>
            </a:r>
          </a:p>
          <a:p>
            <a:pPr algn="ctr"/>
            <a:endParaRPr lang="pl-PL" sz="2400" b="1">
              <a:solidFill>
                <a:schemeClr val="tx1"/>
              </a:solidFill>
            </a:endParaRPr>
          </a:p>
          <a:p>
            <a:pPr algn="ctr"/>
            <a:r>
              <a:rPr lang="pl-PL">
                <a:solidFill>
                  <a:schemeClr val="tx1"/>
                </a:solidFill>
              </a:rPr>
              <a:t>(proces ciągły – audyt co dwa lata 100% wszystkich dostawców naturalnego kauczuku)</a:t>
            </a:r>
            <a:endParaRPr lang="en-US">
              <a:solidFill>
                <a:schemeClr val="tx1"/>
              </a:solidFill>
            </a:endParaRPr>
          </a:p>
        </p:txBody>
      </p:sp>
      <p:sp>
        <p:nvSpPr>
          <p:cNvPr id="23" name="Rectangle: Rounded Corners 22">
            <a:extLst>
              <a:ext uri="{FF2B5EF4-FFF2-40B4-BE49-F238E27FC236}">
                <a16:creationId xmlns:a16="http://schemas.microsoft.com/office/drawing/2014/main" id="{623DB819-7988-D62E-B0B2-3F8E8FBC7E06}"/>
              </a:ext>
            </a:extLst>
          </p:cNvPr>
          <p:cNvSpPr/>
          <p:nvPr/>
        </p:nvSpPr>
        <p:spPr>
          <a:xfrm>
            <a:off x="634982" y="4375343"/>
            <a:ext cx="4305845" cy="2143413"/>
          </a:xfrm>
          <a:prstGeom prst="roundRect">
            <a:avLst/>
          </a:prstGeom>
          <a:solidFill>
            <a:srgbClr val="FFC000"/>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Całkowity Wskaźnik Zdarzeń TIR: 0,96</a:t>
            </a:r>
          </a:p>
          <a:p>
            <a:pPr algn="ctr"/>
            <a:endParaRPr lang="pl-PL" sz="2400" b="1">
              <a:solidFill>
                <a:schemeClr val="tx1"/>
              </a:solidFill>
            </a:endParaRPr>
          </a:p>
          <a:p>
            <a:pPr algn="ctr"/>
            <a:r>
              <a:rPr lang="pl-PL">
                <a:solidFill>
                  <a:schemeClr val="tx1"/>
                </a:solidFill>
              </a:rPr>
              <a:t>Realizacja 2025: </a:t>
            </a:r>
            <a:r>
              <a:rPr lang="pl-PL" b="1">
                <a:solidFill>
                  <a:schemeClr val="tx1"/>
                </a:solidFill>
              </a:rPr>
              <a:t>0,93</a:t>
            </a:r>
            <a:endParaRPr lang="en-US" b="1">
              <a:solidFill>
                <a:schemeClr val="tx1"/>
              </a:solidFill>
            </a:endParaRPr>
          </a:p>
        </p:txBody>
      </p:sp>
      <p:sp>
        <p:nvSpPr>
          <p:cNvPr id="24" name="Rectangle: Rounded Corners 23">
            <a:extLst>
              <a:ext uri="{FF2B5EF4-FFF2-40B4-BE49-F238E27FC236}">
                <a16:creationId xmlns:a16="http://schemas.microsoft.com/office/drawing/2014/main" id="{829CE7D1-88A4-B62E-7CA5-B52E5E7A2928}"/>
              </a:ext>
            </a:extLst>
          </p:cNvPr>
          <p:cNvSpPr/>
          <p:nvPr/>
        </p:nvSpPr>
        <p:spPr>
          <a:xfrm>
            <a:off x="550712" y="1796729"/>
            <a:ext cx="4473627" cy="2128949"/>
          </a:xfrm>
          <a:prstGeom prst="roundRect">
            <a:avLst/>
          </a:prstGeom>
          <a:solidFill>
            <a:srgbClr val="FFC000"/>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l-PL" sz="2400" b="1">
                <a:solidFill>
                  <a:schemeClr val="tx1"/>
                </a:solidFill>
              </a:rPr>
              <a:t>Wskaźnik Poważnych Urazów SIR: 0</a:t>
            </a:r>
          </a:p>
          <a:p>
            <a:pPr algn="ctr"/>
            <a:endParaRPr lang="pl-PL" sz="2400" b="1">
              <a:solidFill>
                <a:schemeClr val="tx1"/>
              </a:solidFill>
            </a:endParaRPr>
          </a:p>
          <a:p>
            <a:pPr algn="ctr"/>
            <a:r>
              <a:rPr lang="pl-PL">
                <a:solidFill>
                  <a:schemeClr val="tx1"/>
                </a:solidFill>
              </a:rPr>
              <a:t>Realizacja 2025: </a:t>
            </a:r>
            <a:r>
              <a:rPr lang="pl-PL" b="1">
                <a:solidFill>
                  <a:schemeClr val="tx1"/>
                </a:solidFill>
              </a:rPr>
              <a:t>0</a:t>
            </a:r>
            <a:endParaRPr lang="en-US" b="1">
              <a:solidFill>
                <a:schemeClr val="tx1"/>
              </a:solidFill>
            </a:endParaRPr>
          </a:p>
        </p:txBody>
      </p:sp>
    </p:spTree>
    <p:extLst>
      <p:ext uri="{BB962C8B-B14F-4D97-AF65-F5344CB8AC3E}">
        <p14:creationId xmlns:p14="http://schemas.microsoft.com/office/powerpoint/2010/main" val="1020589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296000" y="4902200"/>
            <a:ext cx="15188600" cy="4510480"/>
          </a:xfrm>
        </p:spPr>
        <p:txBody>
          <a:bodyPr>
            <a:normAutofit/>
          </a:bodyPr>
          <a:lstStyle/>
          <a:p>
            <a:r>
              <a:rPr lang="pl-PL"/>
              <a:t>Firma Oponiarska Debica S.A. w lokalnej społeczności</a:t>
            </a:r>
            <a:br>
              <a:rPr lang="pl-PL"/>
            </a:br>
            <a:endParaRPr lang="pl-PL"/>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503914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a:xfrm>
            <a:off x="948979" y="607934"/>
            <a:ext cx="9552765" cy="785108"/>
          </a:xfrm>
        </p:spPr>
        <p:txBody>
          <a:bodyPr/>
          <a:lstStyle/>
          <a:p>
            <a:r>
              <a:rPr lang="pl-PL"/>
              <a:t>Działalność społeczna</a:t>
            </a:r>
          </a:p>
        </p:txBody>
      </p:sp>
      <p:sp>
        <p:nvSpPr>
          <p:cNvPr id="8" name="TextBox 7">
            <a:extLst>
              <a:ext uri="{FF2B5EF4-FFF2-40B4-BE49-F238E27FC236}">
                <a16:creationId xmlns:a16="http://schemas.microsoft.com/office/drawing/2014/main" id="{B0320BE3-8DD7-6052-029B-E9BE71CF0FCA}"/>
              </a:ext>
            </a:extLst>
          </p:cNvPr>
          <p:cNvSpPr txBox="1"/>
          <p:nvPr/>
        </p:nvSpPr>
        <p:spPr>
          <a:xfrm>
            <a:off x="357350" y="1898957"/>
            <a:ext cx="4601901" cy="477054"/>
          </a:xfrm>
          <a:prstGeom prst="rect">
            <a:avLst/>
          </a:prstGeom>
          <a:noFill/>
        </p:spPr>
        <p:txBody>
          <a:bodyPr wrap="none" rtlCol="0">
            <a:spAutoFit/>
          </a:bodyPr>
          <a:lstStyle/>
          <a:p>
            <a:r>
              <a:rPr lang="pl-PL" sz="2500">
                <a:latin typeface="+mj-lt"/>
                <a:ea typeface="+mj-ea"/>
                <a:cs typeface="+mj-cs"/>
              </a:rPr>
              <a:t>Dziecięcy Uniwersytet Techniczny</a:t>
            </a:r>
            <a:endParaRPr lang="en-US" sz="2500">
              <a:latin typeface="+mj-lt"/>
              <a:ea typeface="+mj-ea"/>
              <a:cs typeface="+mj-cs"/>
            </a:endParaRPr>
          </a:p>
        </p:txBody>
      </p:sp>
      <p:sp>
        <p:nvSpPr>
          <p:cNvPr id="3" name="TextBox 2">
            <a:extLst>
              <a:ext uri="{FF2B5EF4-FFF2-40B4-BE49-F238E27FC236}">
                <a16:creationId xmlns:a16="http://schemas.microsoft.com/office/drawing/2014/main" id="{59145E81-65CB-1308-7DD1-191DCBB67F3C}"/>
              </a:ext>
            </a:extLst>
          </p:cNvPr>
          <p:cNvSpPr txBox="1"/>
          <p:nvPr/>
        </p:nvSpPr>
        <p:spPr>
          <a:xfrm>
            <a:off x="8452599" y="975383"/>
            <a:ext cx="3465051" cy="477054"/>
          </a:xfrm>
          <a:prstGeom prst="rect">
            <a:avLst/>
          </a:prstGeom>
          <a:noFill/>
        </p:spPr>
        <p:txBody>
          <a:bodyPr wrap="none" rtlCol="0">
            <a:spAutoFit/>
          </a:bodyPr>
          <a:lstStyle>
            <a:defPPr>
              <a:defRPr lang="en-US"/>
            </a:defPPr>
            <a:lvl1pPr>
              <a:defRPr sz="2500">
                <a:latin typeface="+mj-lt"/>
                <a:ea typeface="+mj-ea"/>
                <a:cs typeface="+mj-cs"/>
              </a:defRPr>
            </a:lvl1pPr>
          </a:lstStyle>
          <a:p>
            <a:r>
              <a:rPr lang="pl-PL"/>
              <a:t>Stowarzyszenie „Radość”</a:t>
            </a:r>
            <a:endParaRPr lang="en-US"/>
          </a:p>
        </p:txBody>
      </p:sp>
      <p:sp>
        <p:nvSpPr>
          <p:cNvPr id="14" name="TextBox 13">
            <a:extLst>
              <a:ext uri="{FF2B5EF4-FFF2-40B4-BE49-F238E27FC236}">
                <a16:creationId xmlns:a16="http://schemas.microsoft.com/office/drawing/2014/main" id="{3D906375-7A99-BC75-0618-02812FCF7221}"/>
              </a:ext>
            </a:extLst>
          </p:cNvPr>
          <p:cNvSpPr txBox="1"/>
          <p:nvPr/>
        </p:nvSpPr>
        <p:spPr>
          <a:xfrm>
            <a:off x="670056" y="2429252"/>
            <a:ext cx="6234327" cy="646331"/>
          </a:xfrm>
          <a:prstGeom prst="rect">
            <a:avLst/>
          </a:prstGeom>
          <a:noFill/>
        </p:spPr>
        <p:txBody>
          <a:bodyPr wrap="square" rtlCol="0">
            <a:spAutoFit/>
          </a:bodyPr>
          <a:lstStyle/>
          <a:p>
            <a:r>
              <a:rPr lang="pl-PL"/>
              <a:t>Firma Oponiarska Dębica S.A. jest jednym ze sponsorów Dziecięcego Uniwersytetu Technicznego.</a:t>
            </a:r>
            <a:endParaRPr lang="en-US"/>
          </a:p>
        </p:txBody>
      </p:sp>
      <p:sp>
        <p:nvSpPr>
          <p:cNvPr id="15" name="TextBox 14">
            <a:extLst>
              <a:ext uri="{FF2B5EF4-FFF2-40B4-BE49-F238E27FC236}">
                <a16:creationId xmlns:a16="http://schemas.microsoft.com/office/drawing/2014/main" id="{FB7F98D2-21BC-9605-25E5-07D32E9851F3}"/>
              </a:ext>
            </a:extLst>
          </p:cNvPr>
          <p:cNvSpPr txBox="1"/>
          <p:nvPr/>
        </p:nvSpPr>
        <p:spPr>
          <a:xfrm>
            <a:off x="8931598" y="1469543"/>
            <a:ext cx="8760054" cy="923330"/>
          </a:xfrm>
          <a:prstGeom prst="rect">
            <a:avLst/>
          </a:prstGeom>
          <a:noFill/>
        </p:spPr>
        <p:txBody>
          <a:bodyPr wrap="square" rtlCol="0">
            <a:spAutoFit/>
          </a:bodyPr>
          <a:lstStyle/>
          <a:p>
            <a:r>
              <a:rPr lang="pl-PL"/>
              <a:t>W budynku Spółki działa m.in. Przedszkole dla dzieci z niepełnosprawnościami oraz Kino prowadzone przez Stowarzyszenie Rodziców i Osób Niepełnosprawnych RADOŚĆ.</a:t>
            </a:r>
            <a:endParaRPr lang="en-US"/>
          </a:p>
        </p:txBody>
      </p:sp>
      <p:pic>
        <p:nvPicPr>
          <p:cNvPr id="4" name="Obraz 3">
            <a:extLst>
              <a:ext uri="{FF2B5EF4-FFF2-40B4-BE49-F238E27FC236}">
                <a16:creationId xmlns:a16="http://schemas.microsoft.com/office/drawing/2014/main" id="{B030E981-449E-D6AE-9B86-CF330C863814}"/>
              </a:ext>
            </a:extLst>
          </p:cNvPr>
          <p:cNvPicPr>
            <a:picLocks noChangeAspect="1"/>
          </p:cNvPicPr>
          <p:nvPr/>
        </p:nvPicPr>
        <p:blipFill>
          <a:blip r:embed="rId2"/>
          <a:stretch>
            <a:fillRect/>
          </a:stretch>
        </p:blipFill>
        <p:spPr>
          <a:xfrm>
            <a:off x="930651" y="3545119"/>
            <a:ext cx="1891364" cy="1680112"/>
          </a:xfrm>
          <a:prstGeom prst="rect">
            <a:avLst/>
          </a:prstGeom>
          <a:ln>
            <a:noFill/>
          </a:ln>
          <a:effectLst>
            <a:outerShdw blurRad="292100" dist="139700" dir="2700000" algn="tl" rotWithShape="0">
              <a:srgbClr val="333333">
                <a:alpha val="65000"/>
              </a:srgbClr>
            </a:outerShdw>
          </a:effectLst>
        </p:spPr>
      </p:pic>
      <p:pic>
        <p:nvPicPr>
          <p:cNvPr id="5" name="Picture 6">
            <a:extLst>
              <a:ext uri="{FF2B5EF4-FFF2-40B4-BE49-F238E27FC236}">
                <a16:creationId xmlns:a16="http://schemas.microsoft.com/office/drawing/2014/main" id="{45B864BF-BFBC-455F-FA37-0AEFA6B467B4}"/>
              </a:ext>
            </a:extLst>
          </p:cNvPr>
          <p:cNvPicPr>
            <a:picLocks noChangeAspect="1"/>
          </p:cNvPicPr>
          <p:nvPr/>
        </p:nvPicPr>
        <p:blipFill>
          <a:blip r:embed="rId3"/>
          <a:stretch>
            <a:fillRect/>
          </a:stretch>
        </p:blipFill>
        <p:spPr>
          <a:xfrm>
            <a:off x="3122801" y="3556592"/>
            <a:ext cx="1926615" cy="1680112"/>
          </a:xfrm>
          <a:prstGeom prst="rect">
            <a:avLst/>
          </a:prstGeom>
          <a:ln>
            <a:noFill/>
          </a:ln>
          <a:effectLst>
            <a:outerShdw blurRad="292100" dist="139700" dir="2700000" algn="tl" rotWithShape="0">
              <a:srgbClr val="333333">
                <a:alpha val="65000"/>
              </a:srgbClr>
            </a:outerShdw>
          </a:effectLst>
        </p:spPr>
      </p:pic>
      <p:pic>
        <p:nvPicPr>
          <p:cNvPr id="9" name="Picture 10">
            <a:extLst>
              <a:ext uri="{FF2B5EF4-FFF2-40B4-BE49-F238E27FC236}">
                <a16:creationId xmlns:a16="http://schemas.microsoft.com/office/drawing/2014/main" id="{CB94B783-FF98-715B-9AB0-D32B17970E6F}"/>
              </a:ext>
            </a:extLst>
          </p:cNvPr>
          <p:cNvPicPr>
            <a:picLocks noChangeAspect="1"/>
          </p:cNvPicPr>
          <p:nvPr/>
        </p:nvPicPr>
        <p:blipFill>
          <a:blip r:embed="rId4"/>
          <a:stretch>
            <a:fillRect/>
          </a:stretch>
        </p:blipFill>
        <p:spPr>
          <a:xfrm>
            <a:off x="8893378" y="2752416"/>
            <a:ext cx="2629913" cy="1680111"/>
          </a:xfrm>
          <a:prstGeom prst="rect">
            <a:avLst/>
          </a:prstGeom>
        </p:spPr>
      </p:pic>
      <p:pic>
        <p:nvPicPr>
          <p:cNvPr id="12" name="Obraz 11">
            <a:extLst>
              <a:ext uri="{FF2B5EF4-FFF2-40B4-BE49-F238E27FC236}">
                <a16:creationId xmlns:a16="http://schemas.microsoft.com/office/drawing/2014/main" id="{8144C450-A9D7-5834-35C7-096F4C544DC1}"/>
              </a:ext>
            </a:extLst>
          </p:cNvPr>
          <p:cNvPicPr>
            <a:picLocks noChangeAspect="1"/>
          </p:cNvPicPr>
          <p:nvPr/>
        </p:nvPicPr>
        <p:blipFill>
          <a:blip r:embed="rId5"/>
          <a:stretch>
            <a:fillRect/>
          </a:stretch>
        </p:blipFill>
        <p:spPr>
          <a:xfrm>
            <a:off x="11797378" y="2762319"/>
            <a:ext cx="2628121" cy="1670208"/>
          </a:xfrm>
          <a:prstGeom prst="rect">
            <a:avLst/>
          </a:prstGeom>
        </p:spPr>
      </p:pic>
      <p:sp>
        <p:nvSpPr>
          <p:cNvPr id="13" name="pole tekstowe 12">
            <a:extLst>
              <a:ext uri="{FF2B5EF4-FFF2-40B4-BE49-F238E27FC236}">
                <a16:creationId xmlns:a16="http://schemas.microsoft.com/office/drawing/2014/main" id="{D0E4B682-D44C-4B75-D6E9-5046CDBF9D4A}"/>
              </a:ext>
            </a:extLst>
          </p:cNvPr>
          <p:cNvSpPr txBox="1"/>
          <p:nvPr/>
        </p:nvSpPr>
        <p:spPr>
          <a:xfrm>
            <a:off x="8452599" y="5319330"/>
            <a:ext cx="6225426" cy="477054"/>
          </a:xfrm>
          <a:prstGeom prst="rect">
            <a:avLst/>
          </a:prstGeom>
          <a:noFill/>
        </p:spPr>
        <p:txBody>
          <a:bodyPr wrap="square" rtlCol="0">
            <a:spAutoFit/>
          </a:bodyPr>
          <a:lstStyle/>
          <a:p>
            <a:pPr algn="ctr"/>
            <a:r>
              <a:rPr lang="pl-PL" sz="2500">
                <a:latin typeface="+mj-lt"/>
                <a:ea typeface="+mj-ea"/>
                <a:cs typeface="+mj-cs"/>
              </a:rPr>
              <a:t>Współpraca ze Szkołami Ponadpodstawowymi</a:t>
            </a:r>
          </a:p>
        </p:txBody>
      </p:sp>
      <p:sp>
        <p:nvSpPr>
          <p:cNvPr id="16" name="pole tekstowe 15">
            <a:extLst>
              <a:ext uri="{FF2B5EF4-FFF2-40B4-BE49-F238E27FC236}">
                <a16:creationId xmlns:a16="http://schemas.microsoft.com/office/drawing/2014/main" id="{10E693A6-519A-CE48-2A6C-B7B982352A80}"/>
              </a:ext>
            </a:extLst>
          </p:cNvPr>
          <p:cNvSpPr txBox="1"/>
          <p:nvPr/>
        </p:nvSpPr>
        <p:spPr>
          <a:xfrm>
            <a:off x="9058275" y="6319161"/>
            <a:ext cx="8448675" cy="646331"/>
          </a:xfrm>
          <a:prstGeom prst="rect">
            <a:avLst/>
          </a:prstGeom>
          <a:noFill/>
        </p:spPr>
        <p:txBody>
          <a:bodyPr wrap="square" rtlCol="0">
            <a:spAutoFit/>
          </a:bodyPr>
          <a:lstStyle/>
          <a:p>
            <a:r>
              <a:rPr lang="pl-PL"/>
              <a:t>Targi Pracy, praktyki oraz stypendia dla najzdolniejszych uczniów partnerskich szkół.</a:t>
            </a:r>
          </a:p>
        </p:txBody>
      </p:sp>
      <p:pic>
        <p:nvPicPr>
          <p:cNvPr id="18" name="Obraz 17">
            <a:extLst>
              <a:ext uri="{FF2B5EF4-FFF2-40B4-BE49-F238E27FC236}">
                <a16:creationId xmlns:a16="http://schemas.microsoft.com/office/drawing/2014/main" id="{0D01364C-4728-0B97-E644-DE68CAAF0BBF}"/>
              </a:ext>
            </a:extLst>
          </p:cNvPr>
          <p:cNvPicPr>
            <a:picLocks noChangeAspect="1"/>
          </p:cNvPicPr>
          <p:nvPr/>
        </p:nvPicPr>
        <p:blipFill>
          <a:blip r:embed="rId6"/>
          <a:stretch>
            <a:fillRect/>
          </a:stretch>
        </p:blipFill>
        <p:spPr>
          <a:xfrm>
            <a:off x="12153900" y="7358487"/>
            <a:ext cx="2286000" cy="1713256"/>
          </a:xfrm>
          <a:prstGeom prst="rect">
            <a:avLst/>
          </a:prstGeom>
        </p:spPr>
      </p:pic>
      <p:pic>
        <p:nvPicPr>
          <p:cNvPr id="19" name="Obraz 18">
            <a:extLst>
              <a:ext uri="{FF2B5EF4-FFF2-40B4-BE49-F238E27FC236}">
                <a16:creationId xmlns:a16="http://schemas.microsoft.com/office/drawing/2014/main" id="{817FA5BA-8C10-0A3A-0056-6E3B1317DDB5}"/>
              </a:ext>
            </a:extLst>
          </p:cNvPr>
          <p:cNvPicPr>
            <a:picLocks noChangeAspect="1"/>
          </p:cNvPicPr>
          <p:nvPr/>
        </p:nvPicPr>
        <p:blipFill>
          <a:blip r:embed="rId7"/>
          <a:stretch>
            <a:fillRect/>
          </a:stretch>
        </p:blipFill>
        <p:spPr>
          <a:xfrm>
            <a:off x="8816285" y="7210751"/>
            <a:ext cx="2981094" cy="1953130"/>
          </a:xfrm>
          <a:prstGeom prst="rect">
            <a:avLst/>
          </a:prstGeom>
        </p:spPr>
      </p:pic>
      <p:sp>
        <p:nvSpPr>
          <p:cNvPr id="20" name="pole tekstowe 19">
            <a:extLst>
              <a:ext uri="{FF2B5EF4-FFF2-40B4-BE49-F238E27FC236}">
                <a16:creationId xmlns:a16="http://schemas.microsoft.com/office/drawing/2014/main" id="{5030B220-E89B-B3F5-8CB1-7E3C5704620C}"/>
              </a:ext>
            </a:extLst>
          </p:cNvPr>
          <p:cNvSpPr txBox="1"/>
          <p:nvPr/>
        </p:nvSpPr>
        <p:spPr>
          <a:xfrm>
            <a:off x="-201121" y="6488438"/>
            <a:ext cx="3988340" cy="477054"/>
          </a:xfrm>
          <a:prstGeom prst="rect">
            <a:avLst/>
          </a:prstGeom>
          <a:noFill/>
        </p:spPr>
        <p:txBody>
          <a:bodyPr wrap="square" rtlCol="0">
            <a:spAutoFit/>
          </a:bodyPr>
          <a:lstStyle/>
          <a:p>
            <a:pPr algn="ctr"/>
            <a:r>
              <a:rPr lang="pl-PL" sz="2500">
                <a:latin typeface="+mj-lt"/>
                <a:ea typeface="+mj-ea"/>
                <a:cs typeface="+mj-cs"/>
              </a:rPr>
              <a:t>Projekty Better Future</a:t>
            </a:r>
          </a:p>
        </p:txBody>
      </p:sp>
      <p:sp>
        <p:nvSpPr>
          <p:cNvPr id="21" name="pole tekstowe 20">
            <a:extLst>
              <a:ext uri="{FF2B5EF4-FFF2-40B4-BE49-F238E27FC236}">
                <a16:creationId xmlns:a16="http://schemas.microsoft.com/office/drawing/2014/main" id="{A709FBE7-28E5-5690-CC92-F7739653FFA0}"/>
              </a:ext>
            </a:extLst>
          </p:cNvPr>
          <p:cNvSpPr txBox="1"/>
          <p:nvPr/>
        </p:nvSpPr>
        <p:spPr>
          <a:xfrm>
            <a:off x="670056" y="7035322"/>
            <a:ext cx="6006969" cy="923330"/>
          </a:xfrm>
          <a:prstGeom prst="rect">
            <a:avLst/>
          </a:prstGeom>
          <a:noFill/>
        </p:spPr>
        <p:txBody>
          <a:bodyPr wrap="square" rtlCol="0">
            <a:spAutoFit/>
          </a:bodyPr>
          <a:lstStyle/>
          <a:p>
            <a:r>
              <a:rPr lang="pl-PL"/>
              <a:t>Projekty oraz inicjatywy pracowników na rzecz lokalnych społeczności-szkół, przedszkoli czy stowarzyszeń</a:t>
            </a:r>
          </a:p>
        </p:txBody>
      </p:sp>
      <p:pic>
        <p:nvPicPr>
          <p:cNvPr id="22" name="Obraz 21">
            <a:extLst>
              <a:ext uri="{FF2B5EF4-FFF2-40B4-BE49-F238E27FC236}">
                <a16:creationId xmlns:a16="http://schemas.microsoft.com/office/drawing/2014/main" id="{7ED8F319-26E3-2B88-F523-EC4728B23B83}"/>
              </a:ext>
            </a:extLst>
          </p:cNvPr>
          <p:cNvPicPr>
            <a:picLocks noChangeAspect="1"/>
          </p:cNvPicPr>
          <p:nvPr/>
        </p:nvPicPr>
        <p:blipFill>
          <a:blip r:embed="rId8"/>
          <a:stretch>
            <a:fillRect/>
          </a:stretch>
        </p:blipFill>
        <p:spPr>
          <a:xfrm>
            <a:off x="501294" y="7926070"/>
            <a:ext cx="2621507" cy="2024047"/>
          </a:xfrm>
          <a:prstGeom prst="rect">
            <a:avLst/>
          </a:prstGeom>
        </p:spPr>
      </p:pic>
      <p:pic>
        <p:nvPicPr>
          <p:cNvPr id="23" name="Obraz 22">
            <a:extLst>
              <a:ext uri="{FF2B5EF4-FFF2-40B4-BE49-F238E27FC236}">
                <a16:creationId xmlns:a16="http://schemas.microsoft.com/office/drawing/2014/main" id="{4EF9502D-293B-376D-B8D9-8CCC5673F0AA}"/>
              </a:ext>
            </a:extLst>
          </p:cNvPr>
          <p:cNvPicPr>
            <a:picLocks noChangeAspect="1"/>
          </p:cNvPicPr>
          <p:nvPr/>
        </p:nvPicPr>
        <p:blipFill>
          <a:blip r:embed="rId9"/>
          <a:stretch>
            <a:fillRect/>
          </a:stretch>
        </p:blipFill>
        <p:spPr>
          <a:xfrm>
            <a:off x="3096102" y="7924071"/>
            <a:ext cx="2560542" cy="2060627"/>
          </a:xfrm>
          <a:prstGeom prst="rect">
            <a:avLst/>
          </a:prstGeom>
        </p:spPr>
      </p:pic>
    </p:spTree>
    <p:extLst>
      <p:ext uri="{BB962C8B-B14F-4D97-AF65-F5344CB8AC3E}">
        <p14:creationId xmlns:p14="http://schemas.microsoft.com/office/powerpoint/2010/main" val="26739367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CAA46-CD9A-498B-95F0-5112FD4A43BD}"/>
            </a:ext>
          </a:extLst>
        </p:cNvPr>
        <p:cNvGrpSpPr/>
        <p:nvPr/>
      </p:nvGrpSpPr>
      <p:grpSpPr>
        <a:xfrm>
          <a:off x="0" y="0"/>
          <a:ext cx="0" cy="0"/>
          <a:chOff x="0" y="0"/>
          <a:chExt cx="0" cy="0"/>
        </a:xfrm>
      </p:grpSpPr>
      <p:sp>
        <p:nvSpPr>
          <p:cNvPr id="12" name="Tytuł 1">
            <a:extLst>
              <a:ext uri="{FF2B5EF4-FFF2-40B4-BE49-F238E27FC236}">
                <a16:creationId xmlns:a16="http://schemas.microsoft.com/office/drawing/2014/main" id="{FF257F13-023E-90BE-7E62-69BE7857289E}"/>
              </a:ext>
            </a:extLst>
          </p:cNvPr>
          <p:cNvSpPr txBox="1">
            <a:spLocks/>
          </p:cNvSpPr>
          <p:nvPr/>
        </p:nvSpPr>
        <p:spPr>
          <a:xfrm>
            <a:off x="942083" y="649594"/>
            <a:ext cx="16416000" cy="1988345"/>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Nagrody i wyróżnienia</a:t>
            </a:r>
          </a:p>
        </p:txBody>
      </p:sp>
      <p:sp>
        <p:nvSpPr>
          <p:cNvPr id="17" name="Symbol zastępczy zawartości 2">
            <a:extLst>
              <a:ext uri="{FF2B5EF4-FFF2-40B4-BE49-F238E27FC236}">
                <a16:creationId xmlns:a16="http://schemas.microsoft.com/office/drawing/2014/main" id="{B4FA52F4-A890-C54C-8B5D-F3A50F2464CF}"/>
              </a:ext>
            </a:extLst>
          </p:cNvPr>
          <p:cNvSpPr txBox="1">
            <a:spLocks/>
          </p:cNvSpPr>
          <p:nvPr/>
        </p:nvSpPr>
        <p:spPr>
          <a:xfrm>
            <a:off x="1224000" y="2551500"/>
            <a:ext cx="8064000" cy="6382545"/>
          </a:xfrm>
          <a:prstGeom prst="rect">
            <a:avLst/>
          </a:prstGeom>
        </p:spPr>
        <p:txBody>
          <a:bodyPr/>
          <a:lstStyle>
            <a:lvl1pPr marL="3429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1pPr>
            <a:lvl2pPr marL="10287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pl-PL" sz="2800"/>
              <a:t>Piąte (5) miejsce wśród największych Firm Podkarpacia w rankingu „Złota Setka Firm Podkarpacia”. Ranking organizowany przez „Nowiny” przy współudziale Polskiego Towarzystwa Ekonomicznego </a:t>
            </a:r>
            <a:br>
              <a:rPr lang="pl-PL" sz="2800"/>
            </a:br>
            <a:r>
              <a:rPr lang="pl-PL" sz="2800"/>
              <a:t>i Małopolskiego Instytutu Gospodarczego</a:t>
            </a:r>
          </a:p>
        </p:txBody>
      </p:sp>
      <p:pic>
        <p:nvPicPr>
          <p:cNvPr id="23" name="Obraz 22">
            <a:extLst>
              <a:ext uri="{FF2B5EF4-FFF2-40B4-BE49-F238E27FC236}">
                <a16:creationId xmlns:a16="http://schemas.microsoft.com/office/drawing/2014/main" id="{13DDA7C7-5B6E-DC95-18E7-C6E176E702F4}"/>
              </a:ext>
            </a:extLst>
          </p:cNvPr>
          <p:cNvPicPr>
            <a:picLocks noChangeAspect="1"/>
          </p:cNvPicPr>
          <p:nvPr/>
        </p:nvPicPr>
        <p:blipFill>
          <a:blip r:embed="rId2"/>
          <a:stretch>
            <a:fillRect/>
          </a:stretch>
        </p:blipFill>
        <p:spPr>
          <a:xfrm>
            <a:off x="9040957" y="6209515"/>
            <a:ext cx="8564170" cy="2724530"/>
          </a:xfrm>
          <a:prstGeom prst="rect">
            <a:avLst/>
          </a:prstGeom>
        </p:spPr>
      </p:pic>
      <p:pic>
        <p:nvPicPr>
          <p:cNvPr id="25" name="Obraz 24">
            <a:extLst>
              <a:ext uri="{FF2B5EF4-FFF2-40B4-BE49-F238E27FC236}">
                <a16:creationId xmlns:a16="http://schemas.microsoft.com/office/drawing/2014/main" id="{1181E324-0B21-3468-2518-18B572EF72A4}"/>
              </a:ext>
            </a:extLst>
          </p:cNvPr>
          <p:cNvPicPr>
            <a:picLocks noChangeAspect="1"/>
          </p:cNvPicPr>
          <p:nvPr/>
        </p:nvPicPr>
        <p:blipFill>
          <a:blip r:embed="rId3"/>
          <a:stretch>
            <a:fillRect/>
          </a:stretch>
        </p:blipFill>
        <p:spPr>
          <a:xfrm>
            <a:off x="12590847" y="1055818"/>
            <a:ext cx="3591426" cy="4686954"/>
          </a:xfrm>
          <a:prstGeom prst="rect">
            <a:avLst/>
          </a:prstGeom>
        </p:spPr>
      </p:pic>
    </p:spTree>
    <p:extLst>
      <p:ext uri="{BB962C8B-B14F-4D97-AF65-F5344CB8AC3E}">
        <p14:creationId xmlns:p14="http://schemas.microsoft.com/office/powerpoint/2010/main" val="37847479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296000" y="2839500"/>
            <a:ext cx="16180824" cy="3581400"/>
          </a:xfrm>
        </p:spPr>
        <p:txBody>
          <a:bodyPr>
            <a:normAutofit/>
          </a:bodyPr>
          <a:lstStyle/>
          <a:p>
            <a:r>
              <a:rPr lang="pl-PL"/>
              <a:t>Podsumowanie</a:t>
            </a:r>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2213654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1">
            <a:extLst>
              <a:ext uri="{FF2B5EF4-FFF2-40B4-BE49-F238E27FC236}">
                <a16:creationId xmlns:a16="http://schemas.microsoft.com/office/drawing/2014/main" id="{890A3985-2ED9-4692-A8FA-42109218E277}"/>
              </a:ext>
            </a:extLst>
          </p:cNvPr>
          <p:cNvSpPr>
            <a:spLocks noGrp="1"/>
          </p:cNvSpPr>
          <p:nvPr>
            <p:ph type="title"/>
          </p:nvPr>
        </p:nvSpPr>
        <p:spPr>
          <a:xfrm>
            <a:off x="905918" y="69755"/>
            <a:ext cx="16416000" cy="1988345"/>
          </a:xfrm>
        </p:spPr>
        <p:txBody>
          <a:bodyPr/>
          <a:lstStyle/>
          <a:p>
            <a:r>
              <a:rPr lang="pl-PL"/>
              <a:t>Podsumowanie roku 2025</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568" y="7087500"/>
            <a:ext cx="6490201" cy="269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8000" y="7076101"/>
            <a:ext cx="7292402" cy="270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ymbol zastępczy zawartości 2">
            <a:extLst>
              <a:ext uri="{FF2B5EF4-FFF2-40B4-BE49-F238E27FC236}">
                <a16:creationId xmlns:a16="http://schemas.microsoft.com/office/drawing/2014/main" id="{14E7CD23-F1E4-0045-B31A-942E0084B98C}"/>
              </a:ext>
            </a:extLst>
          </p:cNvPr>
          <p:cNvSpPr txBox="1">
            <a:spLocks/>
          </p:cNvSpPr>
          <p:nvPr/>
        </p:nvSpPr>
        <p:spPr>
          <a:xfrm>
            <a:off x="1154452" y="2564885"/>
            <a:ext cx="15918350" cy="3945500"/>
          </a:xfrm>
          <a:prstGeom prst="rect">
            <a:avLst/>
          </a:prstGeom>
        </p:spPr>
        <p:txBody>
          <a:bodyPr vert="horz" lIns="91440" tIns="45720" rIns="91440" bIns="45720" rtlCol="0" anchor="t">
            <a:noAutofit/>
          </a:bodyPr>
          <a:lstStyle>
            <a:lvl1pPr marL="0" indent="0" algn="l" defTabSz="13716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180975" indent="-180975"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lnSpc>
                <a:spcPct val="150000"/>
              </a:lnSpc>
              <a:buClr>
                <a:srgbClr val="F6960A"/>
              </a:buClr>
              <a:buSzPct val="100000"/>
              <a:buFont typeface="Wingdings" panose="020B0604020202020204" pitchFamily="34" charset="0"/>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400"/>
              <a:t>Bezpieczna sytuacja finansowa i płynnościowa Spółki</a:t>
            </a:r>
            <a:endParaRPr lang="en-US"/>
          </a:p>
          <a:p>
            <a:pPr marL="342900" indent="-342900">
              <a:lnSpc>
                <a:spcPct val="150000"/>
              </a:lnSpc>
              <a:buClr>
                <a:srgbClr val="F6960A"/>
              </a:buClr>
              <a:buSzPct val="100000"/>
              <a:buFont typeface="Wingdings" panose="020B0604020202020204" pitchFamily="34" charset="0"/>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400"/>
              <a:t>Solidne wyniki w wymagającym otoczeniu rynkowym </a:t>
            </a:r>
            <a:endParaRPr lang="pl-PL"/>
          </a:p>
          <a:p>
            <a:pPr marL="342900" indent="-342900">
              <a:lnSpc>
                <a:spcPct val="150000"/>
              </a:lnSpc>
              <a:buClr>
                <a:srgbClr val="F6960A"/>
              </a:buClr>
              <a:buSzPct val="100000"/>
              <a:buFont typeface="Wingdings" panose="020B0604020202020204" pitchFamily="34" charset="0"/>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400">
                <a:solidFill>
                  <a:srgbClr val="000000"/>
                </a:solidFill>
                <a:latin typeface="Century Gothic"/>
              </a:rPr>
              <a:t>Działanie</a:t>
            </a:r>
            <a:r>
              <a:rPr lang="pl-PL" sz="2400"/>
              <a:t> w oparciu o odbudowane moce produkcyjne po pożarze</a:t>
            </a:r>
            <a:endParaRPr lang="pl-PL"/>
          </a:p>
          <a:p>
            <a:pPr marL="342900" indent="-342900">
              <a:lnSpc>
                <a:spcPct val="150000"/>
              </a:lnSpc>
              <a:buClr>
                <a:srgbClr val="F6960A"/>
              </a:buClr>
              <a:buSzPct val="100000"/>
              <a:buFont typeface="Wingdings" panose="020B0604020202020204" pitchFamily="34" charset="0"/>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sz="2400">
                <a:solidFill>
                  <a:srgbClr val="000000"/>
                </a:solidFill>
                <a:latin typeface="Century Gothic"/>
              </a:rPr>
              <a:t>Konsekwentny</a:t>
            </a:r>
            <a:r>
              <a:rPr lang="pl-PL" sz="2400"/>
              <a:t> rozwój produkcji opon wielkocalowych, ze szczególnym uwzględnieniem segmentów od 21 cali wzwyż, w odpowiedzi na zmieniającą się strukturę popytu rynkowego</a:t>
            </a:r>
            <a:endParaRPr lang="pl-PL"/>
          </a:p>
          <a:p>
            <a:pPr marL="342900" indent="-342900">
              <a:lnSpc>
                <a:spcPct val="150000"/>
              </a:lnSpc>
              <a:buClr>
                <a:srgbClr val="F6960A"/>
              </a:buClr>
              <a:buSzPct val="100000"/>
              <a:buFont typeface="Wingdings" panose="020B0604020202020204" pitchFamily="34" charset="0"/>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sz="2400"/>
          </a:p>
          <a:p>
            <a:pPr marL="685800" indent="-685800">
              <a:lnSpc>
                <a:spcPct val="150000"/>
              </a:lnSpc>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a:p>
            <a:pPr marL="685800" indent="-685800">
              <a:lnSpc>
                <a:spcPct val="150000"/>
              </a:lnSpc>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p:txBody>
      </p:sp>
    </p:spTree>
    <p:extLst>
      <p:ext uri="{BB962C8B-B14F-4D97-AF65-F5344CB8AC3E}">
        <p14:creationId xmlns:p14="http://schemas.microsoft.com/office/powerpoint/2010/main" val="2241067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296000" y="2263500"/>
            <a:ext cx="16180824" cy="3581400"/>
          </a:xfrm>
        </p:spPr>
        <p:txBody>
          <a:bodyPr>
            <a:normAutofit/>
          </a:bodyPr>
          <a:lstStyle/>
          <a:p>
            <a:r>
              <a:rPr lang="pl-PL"/>
              <a:t>Pytania </a:t>
            </a:r>
            <a:br>
              <a:rPr lang="pl-PL"/>
            </a:br>
            <a:r>
              <a:rPr lang="pl-PL"/>
              <a:t>i odpowiedzi</a:t>
            </a:r>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925054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13B2-B751-8CC5-EAB2-F0B2A1AAFF55}"/>
            </a:ext>
          </a:extLst>
        </p:cNvPr>
        <p:cNvGrpSpPr/>
        <p:nvPr/>
      </p:nvGrpSpPr>
      <p:grpSpPr>
        <a:xfrm>
          <a:off x="0" y="0"/>
          <a:ext cx="0" cy="0"/>
          <a:chOff x="0" y="0"/>
          <a:chExt cx="0" cy="0"/>
        </a:xfrm>
      </p:grpSpPr>
      <p:sp>
        <p:nvSpPr>
          <p:cNvPr id="5" name="Tytuł 1">
            <a:extLst>
              <a:ext uri="{FF2B5EF4-FFF2-40B4-BE49-F238E27FC236}">
                <a16:creationId xmlns:a16="http://schemas.microsoft.com/office/drawing/2014/main" id="{34D39150-56DA-406B-ECC4-404B8B55958C}"/>
              </a:ext>
            </a:extLst>
          </p:cNvPr>
          <p:cNvSpPr>
            <a:spLocks noGrp="1"/>
          </p:cNvSpPr>
          <p:nvPr>
            <p:ph type="title"/>
          </p:nvPr>
        </p:nvSpPr>
        <p:spPr>
          <a:xfrm>
            <a:off x="905918" y="69755"/>
            <a:ext cx="16416000" cy="1988345"/>
          </a:xfrm>
        </p:spPr>
        <p:txBody>
          <a:bodyPr/>
          <a:lstStyle/>
          <a:p>
            <a:r>
              <a:rPr lang="pl-PL"/>
              <a:t>Kontakt</a:t>
            </a:r>
          </a:p>
        </p:txBody>
      </p:sp>
      <p:sp>
        <p:nvSpPr>
          <p:cNvPr id="2" name="Symbol zastępczy zawartości 2">
            <a:extLst>
              <a:ext uri="{FF2B5EF4-FFF2-40B4-BE49-F238E27FC236}">
                <a16:creationId xmlns:a16="http://schemas.microsoft.com/office/drawing/2014/main" id="{5F9CAF97-BB69-37CD-B6E7-0952364CFBD3}"/>
              </a:ext>
            </a:extLst>
          </p:cNvPr>
          <p:cNvSpPr txBox="1">
            <a:spLocks/>
          </p:cNvSpPr>
          <p:nvPr/>
        </p:nvSpPr>
        <p:spPr>
          <a:xfrm>
            <a:off x="668782" y="2256107"/>
            <a:ext cx="5110877" cy="2187039"/>
          </a:xfrm>
          <a:prstGeom prst="rect">
            <a:avLst/>
          </a:prstGeom>
        </p:spPr>
        <p:txBody>
          <a:bodyPr vert="horz" lIns="91440" tIns="45720" rIns="91440" bIns="45720" rtlCol="0" anchor="t">
            <a:noAutofit/>
          </a:bodyPr>
          <a:lstStyle>
            <a:lvl1pPr marL="0" indent="0" algn="l" defTabSz="13716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180975" indent="-180975"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50000"/>
              </a:lnSpc>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400" b="1"/>
              <a:t>FIRMA OPONIARSKA DĘBICA S.A.</a:t>
            </a:r>
          </a:p>
          <a:p>
            <a:pP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400"/>
              <a:t>Ul. 1 Maja 1 </a:t>
            </a:r>
          </a:p>
          <a:p>
            <a:pP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400"/>
              <a:t>39 – 200 Dębica</a:t>
            </a:r>
          </a:p>
          <a:p>
            <a:pP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a:p>
            <a:pPr marL="685800" indent="-685800">
              <a:lnSpc>
                <a:spcPct val="150000"/>
              </a:lnSpc>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p:txBody>
      </p:sp>
      <p:pic>
        <p:nvPicPr>
          <p:cNvPr id="3" name="Picture 2" descr="An aerial view of a large city&#10;&#10;AI-generated content may be incorrect.">
            <a:extLst>
              <a:ext uri="{FF2B5EF4-FFF2-40B4-BE49-F238E27FC236}">
                <a16:creationId xmlns:a16="http://schemas.microsoft.com/office/drawing/2014/main" id="{8331ECEC-1B8F-B232-9276-23A14B3B22A6}"/>
              </a:ext>
            </a:extLst>
          </p:cNvPr>
          <p:cNvPicPr>
            <a:picLocks noChangeAspect="1"/>
          </p:cNvPicPr>
          <p:nvPr/>
        </p:nvPicPr>
        <p:blipFill>
          <a:blip r:embed="rId3"/>
          <a:stretch>
            <a:fillRect/>
          </a:stretch>
        </p:blipFill>
        <p:spPr>
          <a:xfrm>
            <a:off x="6783841" y="1841047"/>
            <a:ext cx="8108496" cy="4471987"/>
          </a:xfrm>
          <a:prstGeom prst="rect">
            <a:avLst/>
          </a:prstGeom>
        </p:spPr>
      </p:pic>
      <p:sp>
        <p:nvSpPr>
          <p:cNvPr id="4" name="Symbol zastępczy zawartości 2">
            <a:extLst>
              <a:ext uri="{FF2B5EF4-FFF2-40B4-BE49-F238E27FC236}">
                <a16:creationId xmlns:a16="http://schemas.microsoft.com/office/drawing/2014/main" id="{E742CE42-18C7-4D83-6335-DAC5A3CBB26F}"/>
              </a:ext>
            </a:extLst>
          </p:cNvPr>
          <p:cNvSpPr txBox="1">
            <a:spLocks/>
          </p:cNvSpPr>
          <p:nvPr/>
        </p:nvSpPr>
        <p:spPr>
          <a:xfrm>
            <a:off x="12721308" y="6685231"/>
            <a:ext cx="5110877" cy="2187039"/>
          </a:xfrm>
          <a:prstGeom prst="rect">
            <a:avLst/>
          </a:prstGeom>
        </p:spPr>
        <p:txBody>
          <a:bodyPr vert="horz" lIns="91440" tIns="45720" rIns="91440" bIns="45720" rtlCol="0" anchor="t">
            <a:noAutofit/>
          </a:bodyPr>
          <a:lstStyle>
            <a:lvl1pPr marL="0" indent="0" algn="l" defTabSz="1371600"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1pPr>
            <a:lvl2pPr marL="180975" indent="-180975"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2pPr>
            <a:lvl3pPr marL="17145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086100" indent="-342900" algn="l" defTabSz="13716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lnSpc>
                <a:spcPct val="150000"/>
              </a:lnSpc>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000" b="1"/>
              <a:t>Relacje Inwestorskie</a:t>
            </a:r>
            <a:endParaRPr lang="en-US" sz="2000"/>
          </a:p>
          <a:p>
            <a:pP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a:p>
            <a:pPr>
              <a:lnSpc>
                <a:spcPct val="15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a:p>
            <a:pPr marL="685800" indent="-685800">
              <a:lnSpc>
                <a:spcPct val="150000"/>
              </a:lnSpc>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400"/>
          </a:p>
        </p:txBody>
      </p:sp>
      <p:pic>
        <p:nvPicPr>
          <p:cNvPr id="8" name="Picture 7" descr="A qr code with a person&amp;#39;s face&#10;&#10;AI-generated content may be incorrect.">
            <a:extLst>
              <a:ext uri="{FF2B5EF4-FFF2-40B4-BE49-F238E27FC236}">
                <a16:creationId xmlns:a16="http://schemas.microsoft.com/office/drawing/2014/main" id="{2A54E7D4-DCC5-8DDE-3474-1B0B0B907EEF}"/>
              </a:ext>
            </a:extLst>
          </p:cNvPr>
          <p:cNvPicPr>
            <a:picLocks noChangeAspect="1"/>
          </p:cNvPicPr>
          <p:nvPr/>
        </p:nvPicPr>
        <p:blipFill>
          <a:blip r:embed="rId4"/>
          <a:stretch>
            <a:fillRect/>
          </a:stretch>
        </p:blipFill>
        <p:spPr>
          <a:xfrm>
            <a:off x="3967842" y="4321628"/>
            <a:ext cx="1632858" cy="1643743"/>
          </a:xfrm>
          <a:prstGeom prst="rect">
            <a:avLst/>
          </a:prstGeom>
        </p:spPr>
      </p:pic>
      <p:pic>
        <p:nvPicPr>
          <p:cNvPr id="11" name="Picture 10">
            <a:extLst>
              <a:ext uri="{FF2B5EF4-FFF2-40B4-BE49-F238E27FC236}">
                <a16:creationId xmlns:a16="http://schemas.microsoft.com/office/drawing/2014/main" id="{0E06CB53-9CDA-3E89-B030-004BA00EA982}"/>
              </a:ext>
            </a:extLst>
          </p:cNvPr>
          <p:cNvPicPr>
            <a:picLocks noChangeAspect="1"/>
          </p:cNvPicPr>
          <p:nvPr/>
        </p:nvPicPr>
        <p:blipFill>
          <a:blip r:embed="rId5"/>
          <a:stretch>
            <a:fillRect/>
          </a:stretch>
        </p:blipFill>
        <p:spPr>
          <a:xfrm>
            <a:off x="16779647" y="7164160"/>
            <a:ext cx="936172" cy="914400"/>
          </a:xfrm>
          <a:prstGeom prst="rect">
            <a:avLst/>
          </a:prstGeom>
        </p:spPr>
      </p:pic>
    </p:spTree>
    <p:extLst>
      <p:ext uri="{BB962C8B-B14F-4D97-AF65-F5344CB8AC3E}">
        <p14:creationId xmlns:p14="http://schemas.microsoft.com/office/powerpoint/2010/main" val="31940857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296000" y="2263500"/>
            <a:ext cx="16180824" cy="3581400"/>
          </a:xfrm>
        </p:spPr>
        <p:txBody>
          <a:bodyPr>
            <a:normAutofit/>
          </a:bodyPr>
          <a:lstStyle/>
          <a:p>
            <a:r>
              <a:rPr lang="pl-PL"/>
              <a:t>Dziękujemy</a:t>
            </a:r>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8134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a:xfrm>
            <a:off x="936000" y="601743"/>
            <a:ext cx="16416000" cy="869757"/>
          </a:xfrm>
        </p:spPr>
        <p:txBody>
          <a:bodyPr/>
          <a:lstStyle/>
          <a:p>
            <a:r>
              <a:rPr lang="pl-PL"/>
              <a:t>Przedstawiciele Spółki</a:t>
            </a:r>
          </a:p>
        </p:txBody>
      </p:sp>
      <p:sp>
        <p:nvSpPr>
          <p:cNvPr id="16" name="Prostokąt 15">
            <a:extLst>
              <a:ext uri="{FF2B5EF4-FFF2-40B4-BE49-F238E27FC236}">
                <a16:creationId xmlns:a16="http://schemas.microsoft.com/office/drawing/2014/main" id="{56C1A02B-7238-4A88-975C-CF16D5626DF4}"/>
              </a:ext>
            </a:extLst>
          </p:cNvPr>
          <p:cNvSpPr/>
          <p:nvPr/>
        </p:nvSpPr>
        <p:spPr>
          <a:xfrm>
            <a:off x="4712448" y="6685030"/>
            <a:ext cx="3190296" cy="830997"/>
          </a:xfrm>
          <a:prstGeom prst="rect">
            <a:avLst/>
          </a:prstGeom>
        </p:spPr>
        <p:txBody>
          <a:bodyPr wrap="none">
            <a:spAutoFit/>
          </a:bodyPr>
          <a:lstStyle/>
          <a:p>
            <a:pPr algn="ctr" defTabSz="449263" eaLnBrk="0" fontAlgn="base" hangingPunct="0">
              <a:spcBef>
                <a:spcPct val="0"/>
              </a:spcBef>
              <a:spcAft>
                <a:spcPct val="0"/>
              </a:spcAft>
              <a:defRPr/>
            </a:pPr>
            <a:r>
              <a:rPr lang="pl-PL" altLang="pl-PL" sz="2400" b="1">
                <a:solidFill>
                  <a:srgbClr val="000000"/>
                </a:solidFill>
              </a:rPr>
              <a:t>Ireneusz Maksymiuk</a:t>
            </a:r>
          </a:p>
          <a:p>
            <a:pPr marL="0" marR="0" lvl="0" indent="0" algn="ctr" defTabSz="449263" rtl="0" eaLnBrk="0" fontAlgn="base" latinLnBrk="0" hangingPunct="0">
              <a:lnSpc>
                <a:spcPct val="100000"/>
              </a:lnSpc>
              <a:spcBef>
                <a:spcPct val="0"/>
              </a:spcBef>
              <a:spcAft>
                <a:spcPct val="0"/>
              </a:spcAft>
              <a:buClrTx/>
              <a:buSzTx/>
              <a:buFontTx/>
              <a:buNone/>
              <a:tabLst/>
              <a:defRPr/>
            </a:pPr>
            <a:r>
              <a:rPr lang="pl-PL" sz="2400">
                <a:solidFill>
                  <a:srgbClr val="000000"/>
                </a:solidFill>
              </a:rPr>
              <a:t>Prezes Zarządu</a:t>
            </a:r>
          </a:p>
        </p:txBody>
      </p:sp>
      <p:sp>
        <p:nvSpPr>
          <p:cNvPr id="20" name="Prostokąt 19">
            <a:extLst>
              <a:ext uri="{FF2B5EF4-FFF2-40B4-BE49-F238E27FC236}">
                <a16:creationId xmlns:a16="http://schemas.microsoft.com/office/drawing/2014/main" id="{AAECFB38-95FC-4B94-A1C6-890AA420B9A3}"/>
              </a:ext>
            </a:extLst>
          </p:cNvPr>
          <p:cNvSpPr/>
          <p:nvPr/>
        </p:nvSpPr>
        <p:spPr>
          <a:xfrm>
            <a:off x="10088689" y="6708972"/>
            <a:ext cx="4203395" cy="830997"/>
          </a:xfrm>
          <a:prstGeom prst="rect">
            <a:avLst/>
          </a:prstGeom>
        </p:spPr>
        <p:txBody>
          <a:bodyPr wrap="none">
            <a:spAutoFit/>
          </a:bodyPr>
          <a:lstStyle/>
          <a:p>
            <a:pPr algn="ctr" defTabSz="449263" eaLnBrk="0" fontAlgn="base" hangingPunct="0">
              <a:spcBef>
                <a:spcPct val="0"/>
              </a:spcBef>
              <a:spcAft>
                <a:spcPct val="0"/>
              </a:spcAft>
              <a:defRPr/>
            </a:pPr>
            <a:r>
              <a:rPr lang="pl-PL" sz="2400" b="1">
                <a:solidFill>
                  <a:srgbClr val="000000"/>
                </a:solidFill>
              </a:rPr>
              <a:t>Anna Winiarska-Miśkowiec</a:t>
            </a:r>
          </a:p>
          <a:p>
            <a:pPr algn="ctr" defTabSz="449263" eaLnBrk="0" fontAlgn="base" hangingPunct="0">
              <a:spcBef>
                <a:spcPct val="0"/>
              </a:spcBef>
              <a:spcAft>
                <a:spcPct val="0"/>
              </a:spcAft>
              <a:defRPr/>
            </a:pPr>
            <a:r>
              <a:rPr lang="pl-PL" sz="2400">
                <a:solidFill>
                  <a:srgbClr val="000000"/>
                </a:solidFill>
              </a:rPr>
              <a:t>Członek Zarządu</a:t>
            </a:r>
          </a:p>
        </p:txBody>
      </p:sp>
      <p:pic>
        <p:nvPicPr>
          <p:cNvPr id="3" name="Obraz 2">
            <a:extLst>
              <a:ext uri="{FF2B5EF4-FFF2-40B4-BE49-F238E27FC236}">
                <a16:creationId xmlns:a16="http://schemas.microsoft.com/office/drawing/2014/main" id="{3D6E3F9E-27B4-4D52-A752-C135F6DA35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4829" y="2432170"/>
            <a:ext cx="3963942" cy="4069446"/>
          </a:xfrm>
          <a:prstGeom prst="ellipse">
            <a:avLst/>
          </a:prstGeom>
          <a:ln>
            <a:noFill/>
          </a:ln>
          <a:effectLst>
            <a:softEdge rad="112500"/>
          </a:effectLst>
        </p:spPr>
      </p:pic>
      <p:pic>
        <p:nvPicPr>
          <p:cNvPr id="5" name="Obraz 4" descr="Obraz zawierający osoba, człowiek, ubrania, Ludzka twarz&#10;&#10;Zawartość wygenerowana przez AI może być niepoprawna.">
            <a:extLst>
              <a:ext uri="{FF2B5EF4-FFF2-40B4-BE49-F238E27FC236}">
                <a16:creationId xmlns:a16="http://schemas.microsoft.com/office/drawing/2014/main" id="{45A8C19C-1B1A-C46E-C00F-F36914CCD8C2}"/>
              </a:ext>
            </a:extLst>
          </p:cNvPr>
          <p:cNvPicPr>
            <a:picLocks noChangeAspect="1"/>
          </p:cNvPicPr>
          <p:nvPr/>
        </p:nvPicPr>
        <p:blipFill>
          <a:blip r:embed="rId3">
            <a:extLst>
              <a:ext uri="{28A0092B-C50C-407E-A947-70E740481C1C}">
                <a14:useLocalDpi xmlns:a14="http://schemas.microsoft.com/office/drawing/2010/main" val="0"/>
              </a:ext>
            </a:extLst>
          </a:blip>
          <a:srcRect r="2727" b="36047"/>
          <a:stretch>
            <a:fillRect/>
          </a:stretch>
        </p:blipFill>
        <p:spPr>
          <a:xfrm>
            <a:off x="4419229" y="2615584"/>
            <a:ext cx="4126361" cy="4069446"/>
          </a:xfrm>
          <a:prstGeom prst="ellipse">
            <a:avLst/>
          </a:prstGeom>
          <a:ln>
            <a:noFill/>
          </a:ln>
          <a:effectLst>
            <a:softEdge rad="112522"/>
          </a:effectLst>
        </p:spPr>
      </p:pic>
    </p:spTree>
    <p:extLst>
      <p:ext uri="{BB962C8B-B14F-4D97-AF65-F5344CB8AC3E}">
        <p14:creationId xmlns:p14="http://schemas.microsoft.com/office/powerpoint/2010/main" val="3371247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30BF8BC3-99E6-490E-8048-45EE7CAC372E}"/>
              </a:ext>
            </a:extLst>
          </p:cNvPr>
          <p:cNvSpPr>
            <a:spLocks noGrp="1"/>
          </p:cNvSpPr>
          <p:nvPr>
            <p:ph sz="half" idx="1"/>
          </p:nvPr>
        </p:nvSpPr>
        <p:spPr>
          <a:xfrm>
            <a:off x="1224000" y="2551500"/>
            <a:ext cx="8064000" cy="6382545"/>
          </a:xfrm>
        </p:spPr>
        <p:txBody>
          <a:bodyPr/>
          <a:lstStyle/>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800" b="1"/>
              <a:t>Firma Oponiarska Dębica S.A. w skrócie</a:t>
            </a:r>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800" b="1"/>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800" b="1"/>
              <a:t>Sytuacja na rynku</a:t>
            </a:r>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800" b="1"/>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800" b="1"/>
              <a:t>Wyniki finansowe</a:t>
            </a:r>
          </a:p>
          <a:p>
            <a:pPr>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800" b="1"/>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800" b="1"/>
              <a:t>Raportowanie zrównoważonego rozwoju</a:t>
            </a:r>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800" b="1">
              <a:solidFill>
                <a:srgbClr val="FF0000"/>
              </a:solidFill>
            </a:endParaRPr>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800" b="1"/>
              <a:t>Spółka w społeczności lokalnej</a:t>
            </a:r>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800" b="1">
              <a:solidFill>
                <a:srgbClr val="FF0000"/>
              </a:solidFill>
            </a:endParaRPr>
          </a:p>
          <a:p>
            <a:pPr marL="685800" indent="-6858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800" b="1"/>
              <a:t>Podsumowanie</a:t>
            </a:r>
          </a:p>
          <a:p>
            <a:endParaRPr lang="pl-PL" sz="2800" b="1"/>
          </a:p>
        </p:txBody>
      </p:sp>
      <p:sp>
        <p:nvSpPr>
          <p:cNvPr id="5" name="Tytuł 1">
            <a:extLst>
              <a:ext uri="{FF2B5EF4-FFF2-40B4-BE49-F238E27FC236}">
                <a16:creationId xmlns:a16="http://schemas.microsoft.com/office/drawing/2014/main" id="{890A3985-2ED9-4692-A8FA-42109218E277}"/>
              </a:ext>
            </a:extLst>
          </p:cNvPr>
          <p:cNvSpPr>
            <a:spLocks noGrp="1"/>
          </p:cNvSpPr>
          <p:nvPr>
            <p:ph type="title"/>
          </p:nvPr>
        </p:nvSpPr>
        <p:spPr>
          <a:xfrm>
            <a:off x="936000" y="601743"/>
            <a:ext cx="2520000" cy="869757"/>
          </a:xfrm>
        </p:spPr>
        <p:txBody>
          <a:bodyPr/>
          <a:lstStyle/>
          <a:p>
            <a:r>
              <a:rPr lang="pl-PL"/>
              <a:t>Agenda</a:t>
            </a:r>
          </a:p>
        </p:txBody>
      </p:sp>
      <p:pic>
        <p:nvPicPr>
          <p:cNvPr id="6" name="Obraz 5" descr="Obraz zawierający zewnętrzne, droga, samochód, transport&#10;&#10;Opis wygenerowany automatycznie">
            <a:extLst>
              <a:ext uri="{FF2B5EF4-FFF2-40B4-BE49-F238E27FC236}">
                <a16:creationId xmlns:a16="http://schemas.microsoft.com/office/drawing/2014/main" id="{392E172A-5B8E-4CBB-8B2C-1A86BA0702A3}"/>
              </a:ext>
            </a:extLst>
          </p:cNvPr>
          <p:cNvPicPr>
            <a:picLocks noChangeAspect="1"/>
          </p:cNvPicPr>
          <p:nvPr/>
        </p:nvPicPr>
        <p:blipFill rotWithShape="1">
          <a:blip r:embed="rId2">
            <a:extLst>
              <a:ext uri="{28A0092B-C50C-407E-A947-70E740481C1C}">
                <a14:useLocalDpi xmlns:a14="http://schemas.microsoft.com/office/drawing/2010/main" val="0"/>
              </a:ext>
            </a:extLst>
          </a:blip>
          <a:srcRect l="23092"/>
          <a:stretch/>
        </p:blipFill>
        <p:spPr>
          <a:xfrm>
            <a:off x="10728000" y="2484919"/>
            <a:ext cx="7272000" cy="5317161"/>
          </a:xfrm>
          <a:prstGeom prst="rect">
            <a:avLst/>
          </a:prstGeom>
          <a:effectLst>
            <a:softEdge rad="317500"/>
          </a:effectLst>
        </p:spPr>
      </p:pic>
    </p:spTree>
    <p:extLst>
      <p:ext uri="{BB962C8B-B14F-4D97-AF65-F5344CB8AC3E}">
        <p14:creationId xmlns:p14="http://schemas.microsoft.com/office/powerpoint/2010/main" val="246244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1304000" y="1579279"/>
            <a:ext cx="6710509" cy="54754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endParaRPr>
          </a:p>
          <a:p>
            <a:endParaRPr lang="pl-PL" sz="1050" i="1">
              <a:solidFill>
                <a:schemeClr val="tx1"/>
              </a:solidFill>
              <a:latin typeface="Calibri" panose="020F0502020204030204" pitchFamily="34" charset="0"/>
              <a:cs typeface="Calibri" panose="020F0502020204030204" pitchFamily="34" charset="0"/>
            </a:endParaRPr>
          </a:p>
          <a:p>
            <a:endParaRPr lang="pl-PL" sz="1050" i="1">
              <a:solidFill>
                <a:schemeClr val="accent5"/>
              </a:solidFill>
              <a:latin typeface="Calibri" panose="020F0502020204030204" pitchFamily="34" charset="0"/>
              <a:cs typeface="Calibri" panose="020F0502020204030204" pitchFamily="34" charset="0"/>
            </a:endParaRPr>
          </a:p>
          <a:p>
            <a:endParaRPr lang="pl-PL" sz="1050" i="1">
              <a:solidFill>
                <a:schemeClr val="accent5"/>
              </a:solidFill>
              <a:latin typeface="Calibri" panose="020F0502020204030204" pitchFamily="34" charset="0"/>
              <a:cs typeface="Calibri" panose="020F0502020204030204" pitchFamily="34" charset="0"/>
            </a:endParaRPr>
          </a:p>
          <a:p>
            <a:endParaRPr lang="pl-PL" sz="1050" i="1">
              <a:solidFill>
                <a:schemeClr val="accent5"/>
              </a:solidFill>
              <a:latin typeface="Calibri" panose="020F0502020204030204" pitchFamily="34" charset="0"/>
              <a:cs typeface="Calibri" panose="020F0502020204030204" pitchFamily="34" charset="0"/>
            </a:endParaRPr>
          </a:p>
          <a:p>
            <a:r>
              <a:rPr lang="pl-PL" sz="1050" i="1">
                <a:solidFill>
                  <a:schemeClr val="accent5"/>
                </a:solidFill>
                <a:latin typeface="Calibri" panose="020F0502020204030204" pitchFamily="34" charset="0"/>
                <a:cs typeface="Calibri" panose="020F0502020204030204" pitchFamily="34" charset="0"/>
              </a:rPr>
              <a:t>*Porozumienie Akcjonariuszy:</a:t>
            </a:r>
          </a:p>
          <a:p>
            <a:r>
              <a:rPr lang="pl-PL" sz="1050" i="1">
                <a:solidFill>
                  <a:schemeClr val="accent5"/>
                </a:solidFill>
                <a:latin typeface="Calibri" panose="020F0502020204030204" pitchFamily="34" charset="0"/>
                <a:cs typeface="Calibri" panose="020F0502020204030204" pitchFamily="34" charset="0"/>
              </a:rPr>
              <a:t>a. Otwarty Fundusz Emerytalny Nationale–Nederlanden reprezentowany przez Nationale-Nederlanden Powszechne Towarzystwo Emerytalne SA z siedzibą w Warszawie</a:t>
            </a:r>
          </a:p>
          <a:p>
            <a:r>
              <a:rPr lang="pl-PL" sz="1050" i="1">
                <a:solidFill>
                  <a:schemeClr val="accent5"/>
                </a:solidFill>
                <a:latin typeface="Calibri" panose="020F0502020204030204" pitchFamily="34" charset="0"/>
                <a:cs typeface="Calibri" panose="020F0502020204030204" pitchFamily="34" charset="0"/>
              </a:rPr>
              <a:t>b. PKO BP Bankowy Otwarty Fundusz Emerytalny reprezentowany przez PKO BP BANKOWY Powszechne Towarzystwo Emerytalne SA z siedzibą w Warszawie</a:t>
            </a:r>
          </a:p>
          <a:p>
            <a:r>
              <a:rPr lang="pl-PL" sz="1050" i="1">
                <a:solidFill>
                  <a:schemeClr val="accent5"/>
                </a:solidFill>
                <a:latin typeface="Calibri" panose="020F0502020204030204" pitchFamily="34" charset="0"/>
                <a:cs typeface="Calibri" panose="020F0502020204030204" pitchFamily="34" charset="0"/>
              </a:rPr>
              <a:t>c. PKO Dobrowolny Fundusz Emerytalny</a:t>
            </a:r>
          </a:p>
        </p:txBody>
      </p:sp>
      <p:sp>
        <p:nvSpPr>
          <p:cNvPr id="2" name="Tytuł 1">
            <a:extLst>
              <a:ext uri="{FF2B5EF4-FFF2-40B4-BE49-F238E27FC236}">
                <a16:creationId xmlns:a16="http://schemas.microsoft.com/office/drawing/2014/main" id="{890A3985-2ED9-4692-A8FA-42109218E277}"/>
              </a:ext>
            </a:extLst>
          </p:cNvPr>
          <p:cNvSpPr>
            <a:spLocks noGrp="1"/>
          </p:cNvSpPr>
          <p:nvPr>
            <p:ph type="title"/>
          </p:nvPr>
        </p:nvSpPr>
        <p:spPr>
          <a:xfrm>
            <a:off x="936000" y="601743"/>
            <a:ext cx="16416000" cy="869757"/>
          </a:xfrm>
        </p:spPr>
        <p:txBody>
          <a:bodyPr/>
          <a:lstStyle/>
          <a:p>
            <a:r>
              <a:rPr lang="pl-PL"/>
              <a:t>Firma Oponiarska Dębica S.A. w skrócie</a:t>
            </a:r>
          </a:p>
        </p:txBody>
      </p:sp>
      <p:sp>
        <p:nvSpPr>
          <p:cNvPr id="3" name="Prostokąt 2"/>
          <p:cNvSpPr/>
          <p:nvPr/>
        </p:nvSpPr>
        <p:spPr>
          <a:xfrm>
            <a:off x="720000" y="1988855"/>
            <a:ext cx="10518673" cy="6771084"/>
          </a:xfrm>
          <a:prstGeom prst="rect">
            <a:avLst/>
          </a:prstGeom>
        </p:spPr>
        <p:txBody>
          <a:bodyPr wrap="square">
            <a:spAutoFit/>
          </a:bodyPr>
          <a:lstStyle/>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000">
                <a:solidFill>
                  <a:srgbClr val="000000"/>
                </a:solidFill>
              </a:rPr>
              <a:t>Jeden z największych na świecie zakładów produkujących opony posiadający nowoczesne zaplecze produkcyjne.</a:t>
            </a:r>
            <a:br>
              <a:rPr lang="pl-PL" altLang="pl-PL" sz="2000">
                <a:solidFill>
                  <a:srgbClr val="000000"/>
                </a:solidFill>
              </a:rPr>
            </a:b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000">
                <a:solidFill>
                  <a:srgbClr val="000000"/>
                </a:solidFill>
              </a:rPr>
              <a:t>Firma o wiodącej pozycji na rynku opon do samochodów osobowych, dostawczych i ciężarowych.</a:t>
            </a:r>
            <a:br>
              <a:rPr lang="pl-PL" altLang="pl-PL" sz="2000">
                <a:solidFill>
                  <a:srgbClr val="000000"/>
                </a:solidFill>
              </a:rPr>
            </a:b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000">
                <a:solidFill>
                  <a:srgbClr val="000000"/>
                </a:solidFill>
              </a:rPr>
              <a:t>Produkcja opon m.in. takich marek jak: Dębica, Goodyear, Dunlop*, Cooper, Fulda i Sava.</a:t>
            </a:r>
            <a:br>
              <a:rPr lang="pl-PL" altLang="pl-PL" sz="2000">
                <a:solidFill>
                  <a:srgbClr val="000000"/>
                </a:solidFill>
              </a:rPr>
            </a:b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000">
                <a:solidFill>
                  <a:srgbClr val="000000"/>
                </a:solidFill>
                <a:uFill>
                  <a:solidFill>
                    <a:srgbClr val="FF0000"/>
                  </a:solidFill>
                </a:uFill>
              </a:rPr>
              <a:t>Zatrudnienie na </a:t>
            </a:r>
            <a:r>
              <a:rPr lang="pl-PL" altLang="pl-PL" sz="2000">
                <a:solidFill>
                  <a:srgbClr val="000000"/>
                </a:solidFill>
              </a:rPr>
              <a:t>koniec grudnia 2025 r. wyniosło 3 007 osób.</a:t>
            </a: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2000">
                <a:solidFill>
                  <a:srgbClr val="000000"/>
                </a:solidFill>
              </a:rPr>
              <a:t>Produkcja na zlecenie Goodyear opon stanowiących oryginalne wyposażenie samochodów m.in. takich marek jak Volkswagen, Ford, Fiat, Citroen, Skoda, Toyota i Nissan.</a:t>
            </a: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solidFill>
                <a:srgbClr val="000000"/>
              </a:solidFill>
            </a:endParaRPr>
          </a:p>
          <a:p>
            <a:pPr marL="457200" indent="-457200">
              <a:buClr>
                <a:srgbClr val="F6960A"/>
              </a:buClr>
              <a:buSzPct val="100000"/>
              <a:buFont typeface="Wingdings" pitchFamily="2" charset="2"/>
              <a:buChar char="Ø"/>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endParaRPr lang="pl-PL" altLang="pl-PL" sz="2000">
              <a:solidFill>
                <a:srgbClr val="000000"/>
              </a:solidFill>
            </a:endParaRPr>
          </a:p>
          <a:p>
            <a:pPr algn="just">
              <a:buClr>
                <a:srgbClr val="F6960A"/>
              </a:buCl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pPr>
            <a:r>
              <a:rPr lang="pl-PL" altLang="pl-PL" sz="1600">
                <a:solidFill>
                  <a:srgbClr val="000000"/>
                </a:solidFill>
              </a:rPr>
              <a:t>* </a:t>
            </a:r>
            <a:r>
              <a:rPr lang="pl-PL" sz="1600" i="1"/>
              <a:t>W 2025 r. Goodyear zakończył proces sprzedaży marki Dunlop na rzecz Sumitomo Rubber </a:t>
            </a:r>
            <a:r>
              <a:rPr lang="pl-PL" sz="1600" i="1" err="1"/>
              <a:t>Industries</a:t>
            </a:r>
            <a:r>
              <a:rPr lang="pl-PL" sz="1600" i="1"/>
              <a:t> (SRI), finalizując transakcję obejmującą prawa do znaków towarowych oraz inne aktywa niematerialne wykorzystywane w działalności w Europie, Ameryce Północnej i Oceanii </a:t>
            </a:r>
            <a:br>
              <a:rPr lang="pl-PL" sz="1600" i="1"/>
            </a:br>
            <a:r>
              <a:rPr lang="pl-PL" sz="1600" i="1"/>
              <a:t>w segmentach opon konsumenckich, komercyjnych i specjalistycznych. </a:t>
            </a:r>
            <a:endParaRPr lang="pl-PL" altLang="pl-PL" sz="1600" i="1">
              <a:solidFill>
                <a:srgbClr val="000000"/>
              </a:solidFill>
            </a:endParaRPr>
          </a:p>
        </p:txBody>
      </p:sp>
      <p:sp>
        <p:nvSpPr>
          <p:cNvPr id="13" name="Text Box 3">
            <a:extLst>
              <a:ext uri="{FF2B5EF4-FFF2-40B4-BE49-F238E27FC236}">
                <a16:creationId xmlns:a16="http://schemas.microsoft.com/office/drawing/2014/main" id="{DD4BD1C2-BE26-40B6-A321-64191B54985C}"/>
              </a:ext>
            </a:extLst>
          </p:cNvPr>
          <p:cNvSpPr txBox="1">
            <a:spLocks noChangeAspect="1" noChangeArrowheads="1"/>
          </p:cNvSpPr>
          <p:nvPr/>
        </p:nvSpPr>
        <p:spPr bwMode="auto">
          <a:xfrm>
            <a:off x="11592000" y="1955962"/>
            <a:ext cx="4932248" cy="49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eaLnBrk="1" hangingPunct="1">
              <a:buSzPct val="100000"/>
            </a:pPr>
            <a:r>
              <a:rPr lang="pl-PL" altLang="pl-PL" sz="3200" b="1">
                <a:solidFill>
                  <a:srgbClr val="000000"/>
                </a:solidFill>
                <a:latin typeface="+mn-lt"/>
              </a:rPr>
              <a:t>Akcjonariat</a:t>
            </a:r>
            <a:endParaRPr lang="pl-PL" altLang="pl-PL" sz="2800" b="1">
              <a:solidFill>
                <a:srgbClr val="000000"/>
              </a:solidFill>
              <a:latin typeface="+mn-lt"/>
            </a:endParaRPr>
          </a:p>
        </p:txBody>
      </p:sp>
      <p:pic>
        <p:nvPicPr>
          <p:cNvPr id="4" name="Obraz 3">
            <a:extLst>
              <a:ext uri="{FF2B5EF4-FFF2-40B4-BE49-F238E27FC236}">
                <a16:creationId xmlns:a16="http://schemas.microsoft.com/office/drawing/2014/main" id="{8AE9216E-8491-4984-BA02-FD60D8446516}"/>
              </a:ext>
            </a:extLst>
          </p:cNvPr>
          <p:cNvPicPr>
            <a:picLocks noChangeAspect="1"/>
          </p:cNvPicPr>
          <p:nvPr/>
        </p:nvPicPr>
        <p:blipFill>
          <a:blip r:embed="rId2"/>
          <a:srcRect l="66221"/>
          <a:stretch>
            <a:fillRect/>
          </a:stretch>
        </p:blipFill>
        <p:spPr>
          <a:xfrm>
            <a:off x="9658590" y="8909956"/>
            <a:ext cx="5691074" cy="1260437"/>
          </a:xfrm>
          <a:prstGeom prst="rect">
            <a:avLst/>
          </a:prstGeom>
        </p:spPr>
      </p:pic>
      <p:graphicFrame>
        <p:nvGraphicFramePr>
          <p:cNvPr id="11" name="Chart 10">
            <a:extLst>
              <a:ext uri="{FF2B5EF4-FFF2-40B4-BE49-F238E27FC236}">
                <a16:creationId xmlns:a16="http://schemas.microsoft.com/office/drawing/2014/main" id="{C50B6675-EE89-96F1-03CE-1B9E269428D0}"/>
              </a:ext>
            </a:extLst>
          </p:cNvPr>
          <p:cNvGraphicFramePr>
            <a:graphicFrameLocks/>
          </p:cNvGraphicFramePr>
          <p:nvPr>
            <p:extLst>
              <p:ext uri="{D42A27DB-BD31-4B8C-83A1-F6EECF244321}">
                <p14:modId xmlns:p14="http://schemas.microsoft.com/office/powerpoint/2010/main" val="1523127868"/>
              </p:ext>
            </p:extLst>
          </p:nvPr>
        </p:nvGraphicFramePr>
        <p:xfrm>
          <a:off x="11376000" y="2712734"/>
          <a:ext cx="6638509" cy="29347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50B6675-EE89-96F1-03CE-1B9E269428D0}"/>
              </a:ext>
            </a:extLst>
          </p:cNvPr>
          <p:cNvGraphicFramePr>
            <a:graphicFrameLocks/>
          </p:cNvGraphicFramePr>
          <p:nvPr>
            <p:extLst>
              <p:ext uri="{D42A27DB-BD31-4B8C-83A1-F6EECF244321}">
                <p14:modId xmlns:p14="http://schemas.microsoft.com/office/powerpoint/2010/main" val="3278033624"/>
              </p:ext>
            </p:extLst>
          </p:nvPr>
        </p:nvGraphicFramePr>
        <p:xfrm>
          <a:off x="11006171" y="2735777"/>
          <a:ext cx="6871011" cy="27506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2">
            <a:extLst>
              <a:ext uri="{FF2B5EF4-FFF2-40B4-BE49-F238E27FC236}">
                <a16:creationId xmlns:a16="http://schemas.microsoft.com/office/drawing/2014/main" id="{C50B6675-EE89-96F1-03CE-1B9E269428D0}"/>
              </a:ext>
            </a:extLst>
          </p:cNvPr>
          <p:cNvGraphicFramePr>
            <a:graphicFrameLocks/>
          </p:cNvGraphicFramePr>
          <p:nvPr>
            <p:extLst>
              <p:ext uri="{D42A27DB-BD31-4B8C-83A1-F6EECF244321}">
                <p14:modId xmlns:p14="http://schemas.microsoft.com/office/powerpoint/2010/main" val="680134522"/>
              </p:ext>
            </p:extLst>
          </p:nvPr>
        </p:nvGraphicFramePr>
        <p:xfrm>
          <a:off x="10868844" y="2890009"/>
          <a:ext cx="5866364" cy="2253491"/>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raz 6">
            <a:extLst>
              <a:ext uri="{FF2B5EF4-FFF2-40B4-BE49-F238E27FC236}">
                <a16:creationId xmlns:a16="http://schemas.microsoft.com/office/drawing/2014/main" id="{532FC63D-CD6D-42E3-CB7B-A961C3C0D4AD}"/>
              </a:ext>
            </a:extLst>
          </p:cNvPr>
          <p:cNvPicPr>
            <a:picLocks noChangeAspect="1"/>
          </p:cNvPicPr>
          <p:nvPr/>
        </p:nvPicPr>
        <p:blipFill>
          <a:blip r:embed="rId2"/>
          <a:srcRect r="51941"/>
          <a:stretch>
            <a:fillRect/>
          </a:stretch>
        </p:blipFill>
        <p:spPr>
          <a:xfrm>
            <a:off x="532473" y="8924074"/>
            <a:ext cx="8096939" cy="1260437"/>
          </a:xfrm>
          <a:prstGeom prst="rect">
            <a:avLst/>
          </a:prstGeom>
        </p:spPr>
      </p:pic>
    </p:spTree>
    <p:extLst>
      <p:ext uri="{BB962C8B-B14F-4D97-AF65-F5344CB8AC3E}">
        <p14:creationId xmlns:p14="http://schemas.microsoft.com/office/powerpoint/2010/main" val="705609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638BBE5-BF4F-4569-AA3F-00B8FB1E3679}"/>
              </a:ext>
            </a:extLst>
          </p:cNvPr>
          <p:cNvSpPr>
            <a:spLocks noGrp="1"/>
          </p:cNvSpPr>
          <p:nvPr>
            <p:ph type="body" sz="quarter" idx="27"/>
          </p:nvPr>
        </p:nvSpPr>
        <p:spPr>
          <a:xfrm>
            <a:off x="11446676" y="326076"/>
            <a:ext cx="3759620" cy="822960"/>
          </a:xfrm>
        </p:spPr>
        <p:txBody>
          <a:bodyPr>
            <a:normAutofit/>
          </a:bodyPr>
          <a:lstStyle/>
          <a:p>
            <a:r>
              <a:rPr lang="en-US" sz="3600"/>
              <a:t>Customer split</a:t>
            </a:r>
          </a:p>
        </p:txBody>
      </p:sp>
      <p:sp>
        <p:nvSpPr>
          <p:cNvPr id="22" name="Text Placeholder 21">
            <a:extLst>
              <a:ext uri="{FF2B5EF4-FFF2-40B4-BE49-F238E27FC236}">
                <a16:creationId xmlns:a16="http://schemas.microsoft.com/office/drawing/2014/main" id="{48C6BBF5-15EE-4425-B960-C9F990F09509}"/>
              </a:ext>
            </a:extLst>
          </p:cNvPr>
          <p:cNvSpPr>
            <a:spLocks noGrp="1"/>
          </p:cNvSpPr>
          <p:nvPr>
            <p:ph type="body" sz="quarter" idx="29"/>
          </p:nvPr>
        </p:nvSpPr>
        <p:spPr>
          <a:xfrm>
            <a:off x="742950" y="8109756"/>
            <a:ext cx="16802100" cy="1314450"/>
          </a:xfrm>
        </p:spPr>
        <p:txBody>
          <a:bodyPr/>
          <a:lstStyle/>
          <a:p>
            <a:pPr marL="0" indent="0">
              <a:buNone/>
            </a:pPr>
            <a:r>
              <a:rPr lang="en-US" err="1"/>
              <a:t>Opony</a:t>
            </a:r>
            <a:r>
              <a:rPr lang="en-US"/>
              <a:t> </a:t>
            </a:r>
            <a:r>
              <a:rPr lang="en-US" err="1"/>
              <a:t>na</a:t>
            </a:r>
            <a:r>
              <a:rPr lang="en-US"/>
              <a:t> </a:t>
            </a:r>
            <a:r>
              <a:rPr lang="en-US" err="1"/>
              <a:t>pierwsze</a:t>
            </a:r>
            <a:r>
              <a:rPr lang="en-US"/>
              <a:t> </a:t>
            </a:r>
            <a:r>
              <a:rPr lang="en-US" err="1"/>
              <a:t>wyposażenie</a:t>
            </a:r>
            <a:r>
              <a:rPr lang="en-US"/>
              <a:t> </a:t>
            </a:r>
            <a:r>
              <a:rPr lang="en-US" err="1"/>
              <a:t>stanowią</a:t>
            </a:r>
            <a:r>
              <a:rPr lang="en-US"/>
              <a:t> </a:t>
            </a:r>
            <a:r>
              <a:rPr lang="pl-PL"/>
              <a:t>35,8</a:t>
            </a:r>
            <a:r>
              <a:rPr lang="en-US"/>
              <a:t> % </a:t>
            </a:r>
            <a:r>
              <a:rPr lang="en-US" err="1"/>
              <a:t>produkcji</a:t>
            </a:r>
            <a:r>
              <a:rPr lang="en-US"/>
              <a:t>.</a:t>
            </a:r>
          </a:p>
        </p:txBody>
      </p:sp>
      <p:graphicFrame>
        <p:nvGraphicFramePr>
          <p:cNvPr id="4" name="Wykres 3">
            <a:extLst>
              <a:ext uri="{FF2B5EF4-FFF2-40B4-BE49-F238E27FC236}">
                <a16:creationId xmlns:a16="http://schemas.microsoft.com/office/drawing/2014/main" id="{CC9FB9EE-75EB-52E4-EA62-DD0EBBF9B5B3}"/>
              </a:ext>
            </a:extLst>
          </p:cNvPr>
          <p:cNvGraphicFramePr/>
          <p:nvPr/>
        </p:nvGraphicFramePr>
        <p:xfrm>
          <a:off x="9290617" y="1271258"/>
          <a:ext cx="8407163" cy="5471232"/>
        </p:xfrm>
        <a:graphic>
          <a:graphicData uri="http://schemas.openxmlformats.org/drawingml/2006/chart">
            <c:chart xmlns:c="http://schemas.openxmlformats.org/drawingml/2006/chart" xmlns:r="http://schemas.openxmlformats.org/officeDocument/2006/relationships" r:id="rId3"/>
          </a:graphicData>
        </a:graphic>
      </p:graphicFrame>
      <p:pic>
        <p:nvPicPr>
          <p:cNvPr id="5" name="Obraz 4">
            <a:extLst>
              <a:ext uri="{FF2B5EF4-FFF2-40B4-BE49-F238E27FC236}">
                <a16:creationId xmlns:a16="http://schemas.microsoft.com/office/drawing/2014/main" id="{26507F99-CBE0-6678-1F81-44FFB85CE59F}"/>
              </a:ext>
            </a:extLst>
          </p:cNvPr>
          <p:cNvPicPr>
            <a:picLocks noChangeAspect="1"/>
          </p:cNvPicPr>
          <p:nvPr/>
        </p:nvPicPr>
        <p:blipFill>
          <a:blip r:embed="rId4"/>
          <a:stretch>
            <a:fillRect/>
          </a:stretch>
        </p:blipFill>
        <p:spPr>
          <a:xfrm>
            <a:off x="10564392" y="6560047"/>
            <a:ext cx="596370" cy="465659"/>
          </a:xfrm>
          <a:prstGeom prst="rect">
            <a:avLst/>
          </a:prstGeom>
        </p:spPr>
      </p:pic>
      <p:pic>
        <p:nvPicPr>
          <p:cNvPr id="8" name="Obraz 7">
            <a:extLst>
              <a:ext uri="{FF2B5EF4-FFF2-40B4-BE49-F238E27FC236}">
                <a16:creationId xmlns:a16="http://schemas.microsoft.com/office/drawing/2014/main" id="{5D90294A-7AEA-06A0-4520-769AA0A3F3D8}"/>
              </a:ext>
            </a:extLst>
          </p:cNvPr>
          <p:cNvPicPr>
            <a:picLocks noChangeAspect="1"/>
          </p:cNvPicPr>
          <p:nvPr/>
        </p:nvPicPr>
        <p:blipFill rotWithShape="1">
          <a:blip r:embed="rId5"/>
          <a:srcRect t="9819" b="17430"/>
          <a:stretch/>
        </p:blipFill>
        <p:spPr>
          <a:xfrm>
            <a:off x="8672376" y="5216759"/>
            <a:ext cx="585267" cy="598757"/>
          </a:xfrm>
          <a:prstGeom prst="rect">
            <a:avLst/>
          </a:prstGeom>
        </p:spPr>
      </p:pic>
      <p:pic>
        <p:nvPicPr>
          <p:cNvPr id="9" name="Obraz 8">
            <a:extLst>
              <a:ext uri="{FF2B5EF4-FFF2-40B4-BE49-F238E27FC236}">
                <a16:creationId xmlns:a16="http://schemas.microsoft.com/office/drawing/2014/main" id="{9F76EA6C-1F17-19B1-B759-10D64D1A9A15}"/>
              </a:ext>
            </a:extLst>
          </p:cNvPr>
          <p:cNvPicPr>
            <a:picLocks noChangeAspect="1"/>
          </p:cNvPicPr>
          <p:nvPr/>
        </p:nvPicPr>
        <p:blipFill>
          <a:blip r:embed="rId6"/>
          <a:stretch>
            <a:fillRect/>
          </a:stretch>
        </p:blipFill>
        <p:spPr>
          <a:xfrm>
            <a:off x="8545856" y="3237171"/>
            <a:ext cx="667571" cy="521253"/>
          </a:xfrm>
          <a:prstGeom prst="rect">
            <a:avLst/>
          </a:prstGeom>
        </p:spPr>
      </p:pic>
      <p:pic>
        <p:nvPicPr>
          <p:cNvPr id="10" name="Obraz 9">
            <a:extLst>
              <a:ext uri="{FF2B5EF4-FFF2-40B4-BE49-F238E27FC236}">
                <a16:creationId xmlns:a16="http://schemas.microsoft.com/office/drawing/2014/main" id="{3DF790AA-E990-3BB5-E793-0A681ECAB268}"/>
              </a:ext>
            </a:extLst>
          </p:cNvPr>
          <p:cNvPicPr>
            <a:picLocks noChangeAspect="1"/>
          </p:cNvPicPr>
          <p:nvPr/>
        </p:nvPicPr>
        <p:blipFill>
          <a:blip r:embed="rId7"/>
          <a:stretch>
            <a:fillRect/>
          </a:stretch>
        </p:blipFill>
        <p:spPr>
          <a:xfrm>
            <a:off x="9745052" y="6545803"/>
            <a:ext cx="576122" cy="539543"/>
          </a:xfrm>
          <a:prstGeom prst="rect">
            <a:avLst/>
          </a:prstGeom>
        </p:spPr>
      </p:pic>
      <p:pic>
        <p:nvPicPr>
          <p:cNvPr id="13" name="Obraz 12">
            <a:extLst>
              <a:ext uri="{FF2B5EF4-FFF2-40B4-BE49-F238E27FC236}">
                <a16:creationId xmlns:a16="http://schemas.microsoft.com/office/drawing/2014/main" id="{FF416EB1-4509-1438-A0A2-E489B4150A70}"/>
              </a:ext>
            </a:extLst>
          </p:cNvPr>
          <p:cNvPicPr>
            <a:picLocks noChangeAspect="1"/>
          </p:cNvPicPr>
          <p:nvPr/>
        </p:nvPicPr>
        <p:blipFill rotWithShape="1">
          <a:blip r:embed="rId8"/>
          <a:srcRect t="19913" b="7241"/>
          <a:stretch/>
        </p:blipFill>
        <p:spPr>
          <a:xfrm>
            <a:off x="8645679" y="4598450"/>
            <a:ext cx="585267" cy="599553"/>
          </a:xfrm>
          <a:prstGeom prst="rect">
            <a:avLst/>
          </a:prstGeom>
        </p:spPr>
      </p:pic>
      <p:pic>
        <p:nvPicPr>
          <p:cNvPr id="15" name="Obraz 14">
            <a:extLst>
              <a:ext uri="{FF2B5EF4-FFF2-40B4-BE49-F238E27FC236}">
                <a16:creationId xmlns:a16="http://schemas.microsoft.com/office/drawing/2014/main" id="{B7B3DE5B-02B6-1B64-8075-BF49FE5B68B5}"/>
              </a:ext>
            </a:extLst>
          </p:cNvPr>
          <p:cNvPicPr>
            <a:picLocks noChangeAspect="1"/>
          </p:cNvPicPr>
          <p:nvPr/>
        </p:nvPicPr>
        <p:blipFill rotWithShape="1">
          <a:blip r:embed="rId9"/>
          <a:srcRect t="27153" b="21011"/>
          <a:stretch/>
        </p:blipFill>
        <p:spPr>
          <a:xfrm>
            <a:off x="8628159" y="2660434"/>
            <a:ext cx="585267" cy="426623"/>
          </a:xfrm>
          <a:prstGeom prst="rect">
            <a:avLst/>
          </a:prstGeom>
        </p:spPr>
      </p:pic>
      <p:pic>
        <p:nvPicPr>
          <p:cNvPr id="19" name="Obraz 18">
            <a:extLst>
              <a:ext uri="{FF2B5EF4-FFF2-40B4-BE49-F238E27FC236}">
                <a16:creationId xmlns:a16="http://schemas.microsoft.com/office/drawing/2014/main" id="{D458DDB1-391A-3417-DA11-5BF57E3DCBB4}"/>
              </a:ext>
            </a:extLst>
          </p:cNvPr>
          <p:cNvPicPr>
            <a:picLocks noChangeAspect="1"/>
          </p:cNvPicPr>
          <p:nvPr/>
        </p:nvPicPr>
        <p:blipFill>
          <a:blip r:embed="rId10"/>
          <a:stretch>
            <a:fillRect/>
          </a:stretch>
        </p:blipFill>
        <p:spPr>
          <a:xfrm>
            <a:off x="8645679" y="6075372"/>
            <a:ext cx="823032" cy="484674"/>
          </a:xfrm>
          <a:prstGeom prst="rect">
            <a:avLst/>
          </a:prstGeom>
        </p:spPr>
      </p:pic>
      <p:pic>
        <p:nvPicPr>
          <p:cNvPr id="21" name="Obraz 20">
            <a:extLst>
              <a:ext uri="{FF2B5EF4-FFF2-40B4-BE49-F238E27FC236}">
                <a16:creationId xmlns:a16="http://schemas.microsoft.com/office/drawing/2014/main" id="{65DFF6E4-3B1D-B9F9-38AA-551E1D765AD1}"/>
              </a:ext>
            </a:extLst>
          </p:cNvPr>
          <p:cNvPicPr>
            <a:picLocks noChangeAspect="1"/>
          </p:cNvPicPr>
          <p:nvPr/>
        </p:nvPicPr>
        <p:blipFill>
          <a:blip r:embed="rId11"/>
          <a:stretch>
            <a:fillRect/>
          </a:stretch>
        </p:blipFill>
        <p:spPr>
          <a:xfrm>
            <a:off x="11378919" y="6497465"/>
            <a:ext cx="707847" cy="490049"/>
          </a:xfrm>
          <a:prstGeom prst="rect">
            <a:avLst/>
          </a:prstGeom>
        </p:spPr>
      </p:pic>
      <p:pic>
        <p:nvPicPr>
          <p:cNvPr id="23" name="Obraz 22">
            <a:extLst>
              <a:ext uri="{FF2B5EF4-FFF2-40B4-BE49-F238E27FC236}">
                <a16:creationId xmlns:a16="http://schemas.microsoft.com/office/drawing/2014/main" id="{FB293122-65CD-C882-BF4F-9664B45AD084}"/>
              </a:ext>
            </a:extLst>
          </p:cNvPr>
          <p:cNvPicPr>
            <a:picLocks noChangeAspect="1"/>
          </p:cNvPicPr>
          <p:nvPr/>
        </p:nvPicPr>
        <p:blipFill>
          <a:blip r:embed="rId12"/>
          <a:stretch>
            <a:fillRect/>
          </a:stretch>
        </p:blipFill>
        <p:spPr>
          <a:xfrm>
            <a:off x="12112161" y="5994042"/>
            <a:ext cx="508944" cy="598758"/>
          </a:xfrm>
          <a:prstGeom prst="rect">
            <a:avLst/>
          </a:prstGeom>
        </p:spPr>
      </p:pic>
      <p:pic>
        <p:nvPicPr>
          <p:cNvPr id="27" name="Obraz 26">
            <a:extLst>
              <a:ext uri="{FF2B5EF4-FFF2-40B4-BE49-F238E27FC236}">
                <a16:creationId xmlns:a16="http://schemas.microsoft.com/office/drawing/2014/main" id="{12B9D61C-C0CF-141D-D981-EACB958591E3}"/>
              </a:ext>
            </a:extLst>
          </p:cNvPr>
          <p:cNvPicPr>
            <a:picLocks noChangeAspect="1"/>
          </p:cNvPicPr>
          <p:nvPr/>
        </p:nvPicPr>
        <p:blipFill>
          <a:blip r:embed="rId13"/>
          <a:stretch>
            <a:fillRect/>
          </a:stretch>
        </p:blipFill>
        <p:spPr>
          <a:xfrm>
            <a:off x="8564145" y="3873394"/>
            <a:ext cx="649281" cy="667571"/>
          </a:xfrm>
          <a:prstGeom prst="rect">
            <a:avLst/>
          </a:prstGeom>
        </p:spPr>
      </p:pic>
      <p:pic>
        <p:nvPicPr>
          <p:cNvPr id="2" name="Obraz 1" descr="Obraz zawierający samochód, dach&#10;&#10;Opis wygenerowany automatycznie">
            <a:extLst>
              <a:ext uri="{FF2B5EF4-FFF2-40B4-BE49-F238E27FC236}">
                <a16:creationId xmlns:a16="http://schemas.microsoft.com/office/drawing/2014/main" id="{14A2A640-45E6-4A83-AAFA-135CBA3C7E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907" t="25132" r="2827" b="14671"/>
          <a:stretch/>
        </p:blipFill>
        <p:spPr>
          <a:xfrm>
            <a:off x="5182095" y="6317710"/>
            <a:ext cx="3204858" cy="1518209"/>
          </a:xfrm>
          <a:prstGeom prst="rect">
            <a:avLst/>
          </a:prstGeom>
        </p:spPr>
      </p:pic>
      <p:pic>
        <p:nvPicPr>
          <p:cNvPr id="6" name="Obraz 5" descr="Obraz zawierający samochód&#10;&#10;Opis wygenerowany automatycznie">
            <a:extLst>
              <a:ext uri="{FF2B5EF4-FFF2-40B4-BE49-F238E27FC236}">
                <a16:creationId xmlns:a16="http://schemas.microsoft.com/office/drawing/2014/main" id="{A68BC541-72B0-1B68-4595-2981DA5B616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4139" t="11364" r="15503" b="7468"/>
          <a:stretch/>
        </p:blipFill>
        <p:spPr>
          <a:xfrm>
            <a:off x="5010677" y="4693420"/>
            <a:ext cx="2770730" cy="1574279"/>
          </a:xfrm>
          <a:prstGeom prst="rect">
            <a:avLst/>
          </a:prstGeom>
        </p:spPr>
      </p:pic>
      <p:pic>
        <p:nvPicPr>
          <p:cNvPr id="14" name="Obraz 13" descr="Obraz zawierający samochód, transport&#10;&#10;Opis wygenerowany automatycznie">
            <a:extLst>
              <a:ext uri="{FF2B5EF4-FFF2-40B4-BE49-F238E27FC236}">
                <a16:creationId xmlns:a16="http://schemas.microsoft.com/office/drawing/2014/main" id="{D4A407D1-6126-CD73-6A4C-B373E27D8EF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5333" t="21481" r="13200" b="19869"/>
          <a:stretch/>
        </p:blipFill>
        <p:spPr>
          <a:xfrm>
            <a:off x="296876" y="5061484"/>
            <a:ext cx="4885220" cy="2405456"/>
          </a:xfrm>
          <a:prstGeom prst="rect">
            <a:avLst/>
          </a:prstGeom>
        </p:spPr>
      </p:pic>
      <p:pic>
        <p:nvPicPr>
          <p:cNvPr id="17" name="Obraz 16">
            <a:extLst>
              <a:ext uri="{FF2B5EF4-FFF2-40B4-BE49-F238E27FC236}">
                <a16:creationId xmlns:a16="http://schemas.microsoft.com/office/drawing/2014/main" id="{38808CDF-90CD-7282-2D7D-B015B38C5692}"/>
              </a:ext>
            </a:extLst>
          </p:cNvPr>
          <p:cNvPicPr>
            <a:picLocks noChangeAspect="1"/>
          </p:cNvPicPr>
          <p:nvPr/>
        </p:nvPicPr>
        <p:blipFill>
          <a:blip r:embed="rId17"/>
          <a:stretch>
            <a:fillRect/>
          </a:stretch>
        </p:blipFill>
        <p:spPr>
          <a:xfrm>
            <a:off x="14350202" y="1459400"/>
            <a:ext cx="420660" cy="521253"/>
          </a:xfrm>
          <a:prstGeom prst="rect">
            <a:avLst/>
          </a:prstGeom>
        </p:spPr>
      </p:pic>
      <p:pic>
        <p:nvPicPr>
          <p:cNvPr id="20" name="Obraz 19">
            <a:extLst>
              <a:ext uri="{FF2B5EF4-FFF2-40B4-BE49-F238E27FC236}">
                <a16:creationId xmlns:a16="http://schemas.microsoft.com/office/drawing/2014/main" id="{2448362D-8247-5470-065C-0806D7E78BEE}"/>
              </a:ext>
            </a:extLst>
          </p:cNvPr>
          <p:cNvPicPr>
            <a:picLocks noChangeAspect="1"/>
          </p:cNvPicPr>
          <p:nvPr/>
        </p:nvPicPr>
        <p:blipFill>
          <a:blip r:embed="rId18"/>
          <a:stretch>
            <a:fillRect/>
          </a:stretch>
        </p:blipFill>
        <p:spPr>
          <a:xfrm>
            <a:off x="10612546" y="2183132"/>
            <a:ext cx="973172" cy="490049"/>
          </a:xfrm>
          <a:prstGeom prst="rect">
            <a:avLst/>
          </a:prstGeom>
        </p:spPr>
      </p:pic>
      <p:pic>
        <p:nvPicPr>
          <p:cNvPr id="18" name="Obraz 17">
            <a:extLst>
              <a:ext uri="{FF2B5EF4-FFF2-40B4-BE49-F238E27FC236}">
                <a16:creationId xmlns:a16="http://schemas.microsoft.com/office/drawing/2014/main" id="{497CD9E9-F85F-FDD5-C903-80912265B6C5}"/>
              </a:ext>
            </a:extLst>
          </p:cNvPr>
          <p:cNvPicPr>
            <a:picLocks noChangeAspect="1"/>
          </p:cNvPicPr>
          <p:nvPr/>
        </p:nvPicPr>
        <p:blipFill>
          <a:blip r:embed="rId19"/>
          <a:stretch>
            <a:fillRect/>
          </a:stretch>
        </p:blipFill>
        <p:spPr>
          <a:xfrm>
            <a:off x="850688" y="2312547"/>
            <a:ext cx="4655733" cy="2604123"/>
          </a:xfrm>
          <a:prstGeom prst="rect">
            <a:avLst/>
          </a:prstGeom>
          <a:effectLst>
            <a:softEdge rad="63500"/>
          </a:effectLst>
        </p:spPr>
      </p:pic>
      <p:sp>
        <p:nvSpPr>
          <p:cNvPr id="24" name="Strzałka: pięciokąt 23">
            <a:extLst>
              <a:ext uri="{FF2B5EF4-FFF2-40B4-BE49-F238E27FC236}">
                <a16:creationId xmlns:a16="http://schemas.microsoft.com/office/drawing/2014/main" id="{2592A60C-1E82-B1A0-5CCB-5B68168AEFB8}"/>
              </a:ext>
            </a:extLst>
          </p:cNvPr>
          <p:cNvSpPr/>
          <p:nvPr/>
        </p:nvSpPr>
        <p:spPr>
          <a:xfrm flipH="1">
            <a:off x="296876" y="1822363"/>
            <a:ext cx="6209076" cy="456504"/>
          </a:xfrm>
          <a:prstGeom prst="homePlate">
            <a:avLst/>
          </a:prstGeom>
          <a:noFill/>
          <a:ln w="38100" cap="flat" cmpd="sng" algn="ctr">
            <a:solidFill>
              <a:schemeClr val="accent1"/>
            </a:solidFill>
            <a:prstDash val="solid"/>
            <a:miter lim="800000"/>
          </a:ln>
          <a:effectLst/>
        </p:spPr>
        <p:txBody>
          <a:bodyPr rtlCol="0" anchor="ctr"/>
          <a:lstStyle/>
          <a:p>
            <a:pPr algn="ctr" defTabSz="1371600">
              <a:defRPr/>
            </a:pPr>
            <a:r>
              <a:rPr lang="pl-PL" sz="2700" kern="0">
                <a:solidFill>
                  <a:srgbClr val="FFFFFF"/>
                </a:solidFill>
                <a:latin typeface="Barlow"/>
              </a:rPr>
              <a:t>t</a:t>
            </a:r>
          </a:p>
        </p:txBody>
      </p:sp>
      <p:sp>
        <p:nvSpPr>
          <p:cNvPr id="39" name="Text Placeholder 11">
            <a:extLst>
              <a:ext uri="{FF2B5EF4-FFF2-40B4-BE49-F238E27FC236}">
                <a16:creationId xmlns:a16="http://schemas.microsoft.com/office/drawing/2014/main" id="{06EBF576-5867-2BCD-0B46-0613A3D95DDE}"/>
              </a:ext>
            </a:extLst>
          </p:cNvPr>
          <p:cNvSpPr txBox="1">
            <a:spLocks/>
          </p:cNvSpPr>
          <p:nvPr/>
        </p:nvSpPr>
        <p:spPr>
          <a:xfrm>
            <a:off x="742950" y="1859532"/>
            <a:ext cx="6573570" cy="54016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1" kern="1200" cap="all" baseline="0">
                <a:solidFill>
                  <a:srgbClr val="333333"/>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PL" sz="2100" b="0"/>
              <a:t>Total for stellantis group = </a:t>
            </a:r>
            <a:r>
              <a:rPr lang="pl-PL" sz="2100"/>
              <a:t>58,7</a:t>
            </a:r>
            <a:r>
              <a:rPr lang="pl-PL" sz="2100" b="0"/>
              <a:t>%</a:t>
            </a:r>
            <a:endParaRPr lang="en-US" sz="2100" b="0"/>
          </a:p>
        </p:txBody>
      </p:sp>
      <p:sp>
        <p:nvSpPr>
          <p:cNvPr id="7" name="Tytuł 1">
            <a:extLst>
              <a:ext uri="{FF2B5EF4-FFF2-40B4-BE49-F238E27FC236}">
                <a16:creationId xmlns:a16="http://schemas.microsoft.com/office/drawing/2014/main" id="{A72DB24B-8766-5142-A62D-BE44E9B118FF}"/>
              </a:ext>
            </a:extLst>
          </p:cNvPr>
          <p:cNvSpPr txBox="1">
            <a:spLocks/>
          </p:cNvSpPr>
          <p:nvPr/>
        </p:nvSpPr>
        <p:spPr>
          <a:xfrm>
            <a:off x="837423" y="651156"/>
            <a:ext cx="16416000" cy="1988345"/>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Pierwsze wyposażenie</a:t>
            </a:r>
          </a:p>
        </p:txBody>
      </p:sp>
    </p:spTree>
    <p:extLst>
      <p:ext uri="{BB962C8B-B14F-4D97-AF65-F5344CB8AC3E}">
        <p14:creationId xmlns:p14="http://schemas.microsoft.com/office/powerpoint/2010/main" val="395686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descr="Obraz zawierający pociąg, tor, budynek, zielony&#10;&#10;Opis wygenerowany automatycznie">
            <a:extLst>
              <a:ext uri="{FF2B5EF4-FFF2-40B4-BE49-F238E27FC236}">
                <a16:creationId xmlns:a16="http://schemas.microsoft.com/office/drawing/2014/main" id="{2376C5F1-9CA4-4B7E-85BC-A9F0227F03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13" b="1213"/>
          <a:stretch>
            <a:fillRect/>
          </a:stretch>
        </p:blipFill>
        <p:spPr/>
      </p:pic>
      <p:sp>
        <p:nvSpPr>
          <p:cNvPr id="6" name="Tytuł 5">
            <a:extLst>
              <a:ext uri="{FF2B5EF4-FFF2-40B4-BE49-F238E27FC236}">
                <a16:creationId xmlns:a16="http://schemas.microsoft.com/office/drawing/2014/main" id="{90CA45AC-6352-41AB-90E2-3322D1C7083D}"/>
              </a:ext>
            </a:extLst>
          </p:cNvPr>
          <p:cNvSpPr>
            <a:spLocks noGrp="1"/>
          </p:cNvSpPr>
          <p:nvPr>
            <p:ph type="ctrTitle"/>
          </p:nvPr>
        </p:nvSpPr>
        <p:spPr>
          <a:xfrm>
            <a:off x="1296000" y="2839500"/>
            <a:ext cx="16180824" cy="3581400"/>
          </a:xfrm>
        </p:spPr>
        <p:txBody>
          <a:bodyPr>
            <a:normAutofit/>
          </a:bodyPr>
          <a:lstStyle/>
          <a:p>
            <a:r>
              <a:rPr lang="pl-PL"/>
              <a:t>Sytuacja rynkowa</a:t>
            </a:r>
          </a:p>
        </p:txBody>
      </p:sp>
      <p:pic>
        <p:nvPicPr>
          <p:cNvPr id="9" name="Grafika 8">
            <a:extLst>
              <a:ext uri="{FF2B5EF4-FFF2-40B4-BE49-F238E27FC236}">
                <a16:creationId xmlns:a16="http://schemas.microsoft.com/office/drawing/2014/main" id="{9C855D80-D65C-41C4-8B66-9FE4F7A6504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536000" y="8599500"/>
            <a:ext cx="3940824" cy="958159"/>
          </a:xfrm>
          <a:prstGeom prst="rect">
            <a:avLst/>
          </a:prstGeom>
        </p:spPr>
      </p:pic>
      <p:sp>
        <p:nvSpPr>
          <p:cNvPr id="12" name="Prostokąt 11">
            <a:extLst>
              <a:ext uri="{FF2B5EF4-FFF2-40B4-BE49-F238E27FC236}">
                <a16:creationId xmlns:a16="http://schemas.microsoft.com/office/drawing/2014/main" id="{34F7DD34-0E13-4C6E-8670-AAC8ADE728DB}"/>
              </a:ext>
            </a:extLst>
          </p:cNvPr>
          <p:cNvSpPr/>
          <p:nvPr/>
        </p:nvSpPr>
        <p:spPr>
          <a:xfrm>
            <a:off x="3400" y="665344"/>
            <a:ext cx="1292600" cy="43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798931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iekt 2">
            <a:extLst>
              <a:ext uri="{FF2B5EF4-FFF2-40B4-BE49-F238E27FC236}">
                <a16:creationId xmlns:a16="http://schemas.microsoft.com/office/drawing/2014/main" id="{D573CF6F-DBA2-4601-9681-EB7964D9A7FB}"/>
              </a:ext>
            </a:extLst>
          </p:cNvPr>
          <p:cNvGraphicFramePr>
            <a:graphicFrameLocks noChangeAspect="1"/>
          </p:cNvGraphicFramePr>
          <p:nvPr/>
        </p:nvGraphicFramePr>
        <p:xfrm>
          <a:off x="12042770" y="2228894"/>
          <a:ext cx="5526512" cy="58666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4" name="Obiekt 2"/>
          <p:cNvGraphicFramePr>
            <a:graphicFrameLocks noChangeAspect="1"/>
          </p:cNvGraphicFramePr>
          <p:nvPr/>
        </p:nvGraphicFramePr>
        <p:xfrm>
          <a:off x="6651033" y="2270737"/>
          <a:ext cx="5526512" cy="5866606"/>
        </p:xfrm>
        <a:graphic>
          <a:graphicData uri="http://schemas.openxmlformats.org/drawingml/2006/chart">
            <c:chart xmlns:c="http://schemas.openxmlformats.org/drawingml/2006/chart" xmlns:r="http://schemas.openxmlformats.org/officeDocument/2006/relationships" r:id="rId4"/>
          </a:graphicData>
        </a:graphic>
      </p:graphicFrame>
      <p:sp>
        <p:nvSpPr>
          <p:cNvPr id="15362" name="Text Box 2"/>
          <p:cNvSpPr txBox="1">
            <a:spLocks noChangeArrowheads="1"/>
          </p:cNvSpPr>
          <p:nvPr/>
        </p:nvSpPr>
        <p:spPr bwMode="auto">
          <a:xfrm>
            <a:off x="-653696" y="1077516"/>
            <a:ext cx="13847871"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8580" tIns="34290" rIns="68580" bIns="34290" anchor="ctr"/>
          <a:lstStyle/>
          <a:p>
            <a:pPr eaLnBrk="1" hangingPunct="1">
              <a:lnSpc>
                <a:spcPct val="93000"/>
              </a:lnSpc>
              <a:buClr>
                <a:srgbClr val="000000"/>
              </a:buClr>
              <a:buSzPct val="100000"/>
              <a:buFont typeface="Times New Roman" pitchFamily="18" charset="0"/>
              <a:buNone/>
            </a:pPr>
            <a:endParaRPr lang="pl-PL" altLang="pl-PL">
              <a:solidFill>
                <a:srgbClr val="FFFFFF"/>
              </a:solidFill>
              <a:latin typeface="Arial" pitchFamily="34" charset="0"/>
            </a:endParaRPr>
          </a:p>
        </p:txBody>
      </p:sp>
      <p:sp>
        <p:nvSpPr>
          <p:cNvPr id="15364" name="Text Box 5"/>
          <p:cNvSpPr txBox="1">
            <a:spLocks noChangeArrowheads="1"/>
          </p:cNvSpPr>
          <p:nvPr/>
        </p:nvSpPr>
        <p:spPr bwMode="auto">
          <a:xfrm>
            <a:off x="1043118" y="2130512"/>
            <a:ext cx="16039954" cy="43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Lst>
              <a:defRPr>
                <a:solidFill>
                  <a:schemeClr val="bg1"/>
                </a:solidFill>
                <a:latin typeface="Arial" pitchFamily="34" charset="0"/>
                <a:ea typeface="Arial Unicode MS" pitchFamily="34" charset="-128"/>
                <a:cs typeface="Arial Unicode MS" pitchFamily="34" charset="-128"/>
              </a:defRPr>
            </a:lvl9pPr>
          </a:lstStyle>
          <a:p>
            <a:pPr>
              <a:lnSpc>
                <a:spcPts val="2860"/>
              </a:lnSpc>
              <a:buSzPct val="100000"/>
            </a:pPr>
            <a:endParaRPr lang="pl-PL" altLang="pl-PL" sz="5000">
              <a:solidFill>
                <a:srgbClr val="000000"/>
              </a:solidFill>
              <a:latin typeface="Swis721Blk2EU"/>
            </a:endParaRPr>
          </a:p>
        </p:txBody>
      </p:sp>
      <p:sp>
        <p:nvSpPr>
          <p:cNvPr id="15365" name="Text Box 3"/>
          <p:cNvSpPr txBox="1">
            <a:spLocks noChangeArrowheads="1"/>
          </p:cNvSpPr>
          <p:nvPr/>
        </p:nvSpPr>
        <p:spPr bwMode="auto">
          <a:xfrm>
            <a:off x="7557689" y="1399500"/>
            <a:ext cx="10154311"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1500">
                <a:solidFill>
                  <a:srgbClr val="000000"/>
                </a:solidFill>
                <a:latin typeface="+mn-lt"/>
              </a:rPr>
              <a:t> </a:t>
            </a:r>
            <a:r>
              <a:rPr lang="pl-PL" altLang="pl-PL" sz="3000">
                <a:solidFill>
                  <a:srgbClr val="000000"/>
                </a:solidFill>
                <a:latin typeface="+mn-lt"/>
              </a:rPr>
              <a:t>Segment wymiany opon, IV kw. 2024 vs. IV kw. 2025</a:t>
            </a:r>
          </a:p>
          <a:p>
            <a:pPr algn="r" eaLnBrk="1" hangingPunct="1">
              <a:buSzPct val="100000"/>
            </a:pPr>
            <a:endParaRPr lang="pl-PL" altLang="pl-PL" sz="1500">
              <a:solidFill>
                <a:srgbClr val="000000"/>
              </a:solidFill>
              <a:latin typeface="Swis721 BT"/>
            </a:endParaRPr>
          </a:p>
        </p:txBody>
      </p:sp>
      <p:sp>
        <p:nvSpPr>
          <p:cNvPr id="10" name="pole tekstowe 9"/>
          <p:cNvSpPr txBox="1"/>
          <p:nvPr/>
        </p:nvSpPr>
        <p:spPr>
          <a:xfrm>
            <a:off x="5654647" y="1546623"/>
            <a:ext cx="1220470" cy="196453"/>
          </a:xfrm>
          <a:prstGeom prst="rect">
            <a:avLst/>
          </a:prstGeom>
          <a:noFill/>
        </p:spPr>
        <p:txBody>
          <a:bodyPr lIns="68580" tIns="34290" rIns="68580" bIns="34290">
            <a:spAutoFit/>
          </a:bodyPr>
          <a:lstStyle/>
          <a:p>
            <a:pPr eaLnBrk="1" hangingPunct="1">
              <a:defRPr/>
            </a:pPr>
            <a:r>
              <a:rPr lang="pl-PL" sz="800" b="1">
                <a:solidFill>
                  <a:srgbClr val="FFFFFF"/>
                </a:solidFill>
                <a:latin typeface="Calibri" pitchFamily="34" charset="0"/>
              </a:rPr>
              <a:t>23,0</a:t>
            </a:r>
            <a:r>
              <a:rPr lang="pl-PL" sz="800" b="1">
                <a:solidFill>
                  <a:srgbClr val="FFFFFF"/>
                </a:solidFill>
                <a:latin typeface="Arial"/>
              </a:rPr>
              <a:t>%</a:t>
            </a:r>
          </a:p>
        </p:txBody>
      </p:sp>
      <p:sp>
        <p:nvSpPr>
          <p:cNvPr id="15370" name="Text Box 3"/>
          <p:cNvSpPr txBox="1">
            <a:spLocks noChangeArrowheads="1"/>
          </p:cNvSpPr>
          <p:nvPr/>
        </p:nvSpPr>
        <p:spPr bwMode="auto">
          <a:xfrm>
            <a:off x="1420508" y="8487826"/>
            <a:ext cx="4753284"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Europa Środkowo-Wschodnia</a:t>
            </a:r>
          </a:p>
          <a:p>
            <a:pPr algn="r" eaLnBrk="1" hangingPunct="1">
              <a:buSzPct val="100000"/>
            </a:pPr>
            <a:r>
              <a:rPr lang="pl-PL" altLang="pl-PL" i="1">
                <a:solidFill>
                  <a:srgbClr val="000000"/>
                </a:solidFill>
                <a:latin typeface="+mn-lt"/>
              </a:rPr>
              <a:t>(bez Polski = -12,1%)</a:t>
            </a:r>
          </a:p>
        </p:txBody>
      </p:sp>
      <p:sp>
        <p:nvSpPr>
          <p:cNvPr id="15373" name="Text Box 3"/>
          <p:cNvSpPr txBox="1">
            <a:spLocks noChangeArrowheads="1"/>
          </p:cNvSpPr>
          <p:nvPr/>
        </p:nvSpPr>
        <p:spPr bwMode="auto">
          <a:xfrm>
            <a:off x="6048000" y="9158939"/>
            <a:ext cx="9667703" cy="52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i="1">
                <a:solidFill>
                  <a:srgbClr val="000000"/>
                </a:solidFill>
                <a:latin typeface="+mn-lt"/>
              </a:rPr>
              <a:t>Źródło: </a:t>
            </a:r>
            <a:r>
              <a:rPr lang="pl-PL" altLang="pl-PL" i="1" err="1">
                <a:solidFill>
                  <a:srgbClr val="000000"/>
                </a:solidFill>
                <a:latin typeface="+mn-lt"/>
              </a:rPr>
              <a:t>Europool</a:t>
            </a:r>
            <a:r>
              <a:rPr lang="pl-PL" altLang="pl-PL" i="1">
                <a:solidFill>
                  <a:srgbClr val="000000"/>
                </a:solidFill>
                <a:latin typeface="+mn-lt"/>
              </a:rPr>
              <a:t>/ERMC</a:t>
            </a:r>
          </a:p>
          <a:p>
            <a:pPr algn="r" eaLnBrk="1" hangingPunct="1">
              <a:buSzPct val="100000"/>
            </a:pPr>
            <a:r>
              <a:rPr lang="pl-PL" altLang="pl-PL" i="1">
                <a:solidFill>
                  <a:srgbClr val="000000"/>
                </a:solidFill>
                <a:latin typeface="+mn-lt"/>
              </a:rPr>
              <a:t>[nie uwzględnia importu z Azji, nie objętego badaniem </a:t>
            </a:r>
            <a:r>
              <a:rPr lang="pl-PL" altLang="pl-PL" i="1" err="1">
                <a:solidFill>
                  <a:srgbClr val="000000"/>
                </a:solidFill>
                <a:latin typeface="+mn-lt"/>
              </a:rPr>
              <a:t>Europool</a:t>
            </a:r>
            <a:r>
              <a:rPr lang="pl-PL" altLang="pl-PL" i="1">
                <a:solidFill>
                  <a:srgbClr val="000000"/>
                </a:solidFill>
                <a:latin typeface="+mn-lt"/>
              </a:rPr>
              <a:t>]</a:t>
            </a:r>
          </a:p>
        </p:txBody>
      </p:sp>
      <p:graphicFrame>
        <p:nvGraphicFramePr>
          <p:cNvPr id="8" name="Obiekt 2"/>
          <p:cNvGraphicFramePr>
            <a:graphicFrameLocks noChangeAspect="1"/>
          </p:cNvGraphicFramePr>
          <p:nvPr/>
        </p:nvGraphicFramePr>
        <p:xfrm>
          <a:off x="1184349" y="2268000"/>
          <a:ext cx="5526512" cy="5866606"/>
        </p:xfrm>
        <a:graphic>
          <a:graphicData uri="http://schemas.openxmlformats.org/drawingml/2006/chart">
            <c:chart xmlns:c="http://schemas.openxmlformats.org/drawingml/2006/chart" xmlns:r="http://schemas.openxmlformats.org/officeDocument/2006/relationships" r:id="rId5"/>
          </a:graphicData>
        </a:graphic>
      </p:graphicFrame>
      <p:sp>
        <p:nvSpPr>
          <p:cNvPr id="6" name="pole tekstowe 5"/>
          <p:cNvSpPr txBox="1"/>
          <p:nvPr/>
        </p:nvSpPr>
        <p:spPr>
          <a:xfrm>
            <a:off x="3246096" y="4517701"/>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 -9,7% </a:t>
            </a:r>
          </a:p>
        </p:txBody>
      </p:sp>
      <p:pic>
        <p:nvPicPr>
          <p:cNvPr id="5" name="Grafika 4" descr="Samochód">
            <a:extLst>
              <a:ext uri="{FF2B5EF4-FFF2-40B4-BE49-F238E27FC236}">
                <a16:creationId xmlns:a16="http://schemas.microsoft.com/office/drawing/2014/main" id="{655620E5-AABD-49CD-A3A0-197E18EA61C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768000" y="36000"/>
            <a:ext cx="1800000" cy="1799881"/>
          </a:xfrm>
          <a:prstGeom prst="rect">
            <a:avLst/>
          </a:prstGeom>
        </p:spPr>
      </p:pic>
      <p:sp>
        <p:nvSpPr>
          <p:cNvPr id="30" name="Tytuł 1">
            <a:extLst>
              <a:ext uri="{FF2B5EF4-FFF2-40B4-BE49-F238E27FC236}">
                <a16:creationId xmlns:a16="http://schemas.microsoft.com/office/drawing/2014/main" id="{890A3985-2ED9-4692-A8FA-42109218E277}"/>
              </a:ext>
            </a:extLst>
          </p:cNvPr>
          <p:cNvSpPr txBox="1">
            <a:spLocks/>
          </p:cNvSpPr>
          <p:nvPr/>
        </p:nvSpPr>
        <p:spPr>
          <a:xfrm>
            <a:off x="936000" y="601743"/>
            <a:ext cx="16416000" cy="869757"/>
          </a:xfrm>
          <a:prstGeom prst="rect">
            <a:avLst/>
          </a:prstGeom>
        </p:spPr>
        <p:txBody>
          <a:bodyPr/>
          <a:lst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a:lstStyle>
          <a:p>
            <a:r>
              <a:rPr lang="pl-PL"/>
              <a:t>Potencjał rynku: opony do samochodów osobowych</a:t>
            </a:r>
          </a:p>
        </p:txBody>
      </p:sp>
      <p:sp>
        <p:nvSpPr>
          <p:cNvPr id="45" name="pole tekstowe 44"/>
          <p:cNvSpPr txBox="1"/>
          <p:nvPr/>
        </p:nvSpPr>
        <p:spPr>
          <a:xfrm>
            <a:off x="8746354" y="3175232"/>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-3,6% </a:t>
            </a:r>
          </a:p>
        </p:txBody>
      </p:sp>
      <p:sp>
        <p:nvSpPr>
          <p:cNvPr id="47" name="Text Box 3"/>
          <p:cNvSpPr txBox="1">
            <a:spLocks noChangeArrowheads="1"/>
          </p:cNvSpPr>
          <p:nvPr/>
        </p:nvSpPr>
        <p:spPr bwMode="auto">
          <a:xfrm>
            <a:off x="8208000" y="8461373"/>
            <a:ext cx="2592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Europa Zachodnia</a:t>
            </a:r>
            <a:endParaRPr lang="pl-PL" altLang="pl-PL" sz="2000">
              <a:solidFill>
                <a:srgbClr val="000000"/>
              </a:solidFill>
              <a:latin typeface="+mn-lt"/>
            </a:endParaRPr>
          </a:p>
        </p:txBody>
      </p:sp>
      <p:sp>
        <p:nvSpPr>
          <p:cNvPr id="49" name="pole tekstowe 48"/>
          <p:cNvSpPr txBox="1"/>
          <p:nvPr/>
        </p:nvSpPr>
        <p:spPr>
          <a:xfrm>
            <a:off x="14013196" y="5195489"/>
            <a:ext cx="1343191" cy="377026"/>
          </a:xfrm>
          <a:prstGeom prst="rect">
            <a:avLst/>
          </a:prstGeom>
          <a:solidFill>
            <a:srgbClr val="F5F5F5"/>
          </a:solidFill>
          <a:ln>
            <a:solidFill>
              <a:srgbClr val="FFD303"/>
            </a:solidFill>
          </a:ln>
        </p:spPr>
        <p:txBody>
          <a:bodyPr wrap="square" lIns="68580" tIns="34290" rIns="68580" bIns="34290" rtlCol="0">
            <a:spAutoFit/>
          </a:bodyPr>
          <a:lstStyle/>
          <a:p>
            <a:pPr algn="ctr"/>
            <a:r>
              <a:rPr lang="pl-PL" sz="2000" b="1">
                <a:cs typeface="Calibri" pitchFamily="34" charset="0"/>
              </a:rPr>
              <a:t>-4,9% </a:t>
            </a:r>
          </a:p>
        </p:txBody>
      </p:sp>
      <p:cxnSp>
        <p:nvCxnSpPr>
          <p:cNvPr id="25" name="Łącznik prosty ze strzałką 24">
            <a:extLst>
              <a:ext uri="{FF2B5EF4-FFF2-40B4-BE49-F238E27FC236}">
                <a16:creationId xmlns:a16="http://schemas.microsoft.com/office/drawing/2014/main" id="{FE425F62-5192-4FB2-B85D-4AD097D4AD96}"/>
              </a:ext>
            </a:extLst>
          </p:cNvPr>
          <p:cNvCxnSpPr>
            <a:cxnSpLocks/>
          </p:cNvCxnSpPr>
          <p:nvPr/>
        </p:nvCxnSpPr>
        <p:spPr>
          <a:xfrm>
            <a:off x="3057347" y="5303569"/>
            <a:ext cx="1781353" cy="1612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Text Box 3">
            <a:extLst>
              <a:ext uri="{FF2B5EF4-FFF2-40B4-BE49-F238E27FC236}">
                <a16:creationId xmlns:a16="http://schemas.microsoft.com/office/drawing/2014/main" id="{EA296664-25F7-70CB-F7C4-E94A39960823}"/>
              </a:ext>
            </a:extLst>
          </p:cNvPr>
          <p:cNvSpPr txBox="1">
            <a:spLocks noChangeArrowheads="1"/>
          </p:cNvSpPr>
          <p:nvPr/>
        </p:nvSpPr>
        <p:spPr bwMode="auto">
          <a:xfrm>
            <a:off x="14256000" y="8461373"/>
            <a:ext cx="1944000" cy="40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500" tIns="33750" rIns="67500" bIns="3375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 pos="10134600" algn="l"/>
                <a:tab pos="10858500" algn="l"/>
                <a:tab pos="11582400" algn="l"/>
                <a:tab pos="12306300" algn="l"/>
                <a:tab pos="13030200" algn="l"/>
                <a:tab pos="13754100" algn="l"/>
                <a:tab pos="14478000" algn="l"/>
                <a:tab pos="15201900"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buSzPct val="100000"/>
            </a:pPr>
            <a:r>
              <a:rPr lang="pl-PL" altLang="pl-PL" sz="2000" b="1">
                <a:solidFill>
                  <a:srgbClr val="000000"/>
                </a:solidFill>
                <a:latin typeface="+mn-lt"/>
              </a:rPr>
              <a:t>(w tym Polska)</a:t>
            </a:r>
            <a:endParaRPr lang="pl-PL" altLang="pl-PL" sz="2000">
              <a:solidFill>
                <a:srgbClr val="000000"/>
              </a:solidFill>
              <a:latin typeface="+mn-lt"/>
            </a:endParaRPr>
          </a:p>
        </p:txBody>
      </p:sp>
      <p:cxnSp>
        <p:nvCxnSpPr>
          <p:cNvPr id="9" name="Łącznik prosty ze strzałką 24">
            <a:extLst>
              <a:ext uri="{FF2B5EF4-FFF2-40B4-BE49-F238E27FC236}">
                <a16:creationId xmlns:a16="http://schemas.microsoft.com/office/drawing/2014/main" id="{362B1FD3-319E-3029-C31D-852BCD09700F}"/>
              </a:ext>
            </a:extLst>
          </p:cNvPr>
          <p:cNvCxnSpPr>
            <a:cxnSpLocks/>
          </p:cNvCxnSpPr>
          <p:nvPr/>
        </p:nvCxnSpPr>
        <p:spPr>
          <a:xfrm>
            <a:off x="8516053" y="3731333"/>
            <a:ext cx="1781353" cy="16127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4978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yw pakietu Office">
  <a:themeElements>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oodyear">
    <a:dk1>
      <a:srgbClr val="333333"/>
    </a:dk1>
    <a:lt1>
      <a:srgbClr val="FFFFFF"/>
    </a:lt1>
    <a:dk2>
      <a:srgbClr val="004EA8"/>
    </a:dk2>
    <a:lt2>
      <a:srgbClr val="EEF2F5"/>
    </a:lt2>
    <a:accent1>
      <a:srgbClr val="004EA8"/>
    </a:accent1>
    <a:accent2>
      <a:srgbClr val="FEDB00"/>
    </a:accent2>
    <a:accent3>
      <a:srgbClr val="8FC740"/>
    </a:accent3>
    <a:accent4>
      <a:srgbClr val="F68621"/>
    </a:accent4>
    <a:accent5>
      <a:srgbClr val="28AAE1"/>
    </a:accent5>
    <a:accent6>
      <a:srgbClr val="6B4D9F"/>
    </a:accent6>
    <a:hlink>
      <a:srgbClr val="5C447F"/>
    </a:hlink>
    <a:folHlink>
      <a:srgbClr val="1A263C"/>
    </a:folHlink>
  </a:clrScheme>
  <a:fontScheme name="Goodyear">
    <a:majorFont>
      <a:latin typeface="Barlow Black"/>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debica">
    <a:dk1>
      <a:sysClr val="windowText" lastClr="000000"/>
    </a:dk1>
    <a:lt1>
      <a:srgbClr val="FFFFFF"/>
    </a:lt1>
    <a:dk2>
      <a:srgbClr val="000000"/>
    </a:dk2>
    <a:lt2>
      <a:srgbClr val="F5F5F5"/>
    </a:lt2>
    <a:accent1>
      <a:srgbClr val="FFD200"/>
    </a:accent1>
    <a:accent2>
      <a:srgbClr val="E66E25"/>
    </a:accent2>
    <a:accent3>
      <a:srgbClr val="A5A5A5"/>
    </a:accent3>
    <a:accent4>
      <a:srgbClr val="0C4270"/>
    </a:accent4>
    <a:accent5>
      <a:srgbClr val="7F7F7F"/>
    </a:accent5>
    <a:accent6>
      <a:srgbClr val="AEABAB"/>
    </a:accent6>
    <a:hlink>
      <a:srgbClr val="000000"/>
    </a:hlink>
    <a:folHlink>
      <a:srgbClr val="000000"/>
    </a:folHlink>
  </a:clrScheme>
  <a:fontScheme name="Debica">
    <a:majorFont>
      <a:latin typeface="Impact"/>
      <a:ea typeface=""/>
      <a:cs typeface=""/>
    </a:majorFont>
    <a:minorFont>
      <a:latin typeface="Century Gothic"/>
      <a:ea typeface=""/>
      <a:cs typeface=""/>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B71E31BB3033438BEF35DE3846A713" ma:contentTypeVersion="17" ma:contentTypeDescription="Create a new document." ma:contentTypeScope="" ma:versionID="d066949716e8074c35ba3bf39f3065de">
  <xsd:schema xmlns:xsd="http://www.w3.org/2001/XMLSchema" xmlns:xs="http://www.w3.org/2001/XMLSchema" xmlns:p="http://schemas.microsoft.com/office/2006/metadata/properties" xmlns:ns3="c03f632f-bb25-4d94-b8bc-0a323b31d284" xmlns:ns4="640f3ec2-6855-4efb-b9e5-d0c89703414a" targetNamespace="http://schemas.microsoft.com/office/2006/metadata/properties" ma:root="true" ma:fieldsID="8a9a9d075b13b6a455df23d5c5947844" ns3:_="" ns4:_="">
    <xsd:import namespace="c03f632f-bb25-4d94-b8bc-0a323b31d284"/>
    <xsd:import namespace="640f3ec2-6855-4efb-b9e5-d0c89703414a"/>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_activity" minOccurs="0"/>
                <xsd:element ref="ns4:MediaServiceObjectDetectorVersions" minOccurs="0"/>
                <xsd:element ref="ns4:MediaServiceGenerationTime" minOccurs="0"/>
                <xsd:element ref="ns4:MediaServiceEventHashCode" minOccurs="0"/>
                <xsd:element ref="ns4:MediaServiceOCR"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3f632f-bb25-4d94-b8bc-0a323b31d28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40f3ec2-6855-4efb-b9e5-d0c89703414a"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40f3ec2-6855-4efb-b9e5-d0c89703414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D025FE-8700-4330-B024-0293C2592807}">
  <ds:schemaRefs>
    <ds:schemaRef ds:uri="640f3ec2-6855-4efb-b9e5-d0c89703414a"/>
    <ds:schemaRef ds:uri="c03f632f-bb25-4d94-b8bc-0a323b31d2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3D947C-19EB-4BBD-91CE-B75600BC12F1}">
  <ds:schemaRefs>
    <ds:schemaRef ds:uri="640f3ec2-6855-4efb-b9e5-d0c89703414a"/>
    <ds:schemaRef ds:uri="c03f632f-bb25-4d94-b8bc-0a323b31d2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062FEE2-ECB6-41E9-81E4-711A8EE046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38</Slides>
  <Notes>11</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Motyw pakietu Office</vt:lpstr>
      <vt:lpstr>Podsumowanie wyników Spółki za 2025 rok</vt:lpstr>
      <vt:lpstr>Klauzula informacyjna</vt:lpstr>
      <vt:lpstr>Spotkanie inwestorskie – 27 kwietnia 2025 </vt:lpstr>
      <vt:lpstr>Przedstawiciele Spółki</vt:lpstr>
      <vt:lpstr>Agenda</vt:lpstr>
      <vt:lpstr>Firma Oponiarska Dębica S.A. w skrócie</vt:lpstr>
      <vt:lpstr>PowerPoint Presentation</vt:lpstr>
      <vt:lpstr>Sytuacja rynkowa</vt:lpstr>
      <vt:lpstr>PowerPoint Presentation</vt:lpstr>
      <vt:lpstr>PowerPoint Presentation</vt:lpstr>
      <vt:lpstr>PowerPoint Presentation</vt:lpstr>
      <vt:lpstr>PowerPoint Presentation</vt:lpstr>
      <vt:lpstr>Surowce</vt:lpstr>
      <vt:lpstr>PowerPoint Presentation</vt:lpstr>
      <vt:lpstr>PowerPoint Presentation</vt:lpstr>
      <vt:lpstr>PowerPoint Presentation</vt:lpstr>
      <vt:lpstr>Podsumowanie wyników Spółki</vt:lpstr>
      <vt:lpstr>Struktura przychodów ze sprzedaży (mln PLN)</vt:lpstr>
      <vt:lpstr>Przychody ze sprzedaży do podmiotów niepowiązanych (mln PLN)</vt:lpstr>
      <vt:lpstr>Przychody ze sprzedaży do podmiotów powiązanych  (mln PLN)</vt:lpstr>
      <vt:lpstr>Marża brutto (mln PLN)</vt:lpstr>
      <vt:lpstr>Koszty sprzedaży i ogólne zarządu (mln PLN)</vt:lpstr>
      <vt:lpstr>Wynik na pozostałej działalności operacyjnej (mln PLN)</vt:lpstr>
      <vt:lpstr>Zysk z działalności operacyjnej (mln PLN)</vt:lpstr>
      <vt:lpstr>Wynik na działalności finansowej (mln PLN)</vt:lpstr>
      <vt:lpstr>Zysk z netto (mln PLN)</vt:lpstr>
      <vt:lpstr>Przepływy pieniężne za 4 kwartały 2025</vt:lpstr>
      <vt:lpstr>Oświadczenie o zrównoważonym rozwoju za 2025 rok</vt:lpstr>
      <vt:lpstr>PowerPoint Presentation</vt:lpstr>
      <vt:lpstr>PowerPoint Presentation</vt:lpstr>
      <vt:lpstr>Firma Oponiarska Debica S.A. w lokalnej społeczności </vt:lpstr>
      <vt:lpstr>Działalność społeczna</vt:lpstr>
      <vt:lpstr>PowerPoint Presentation</vt:lpstr>
      <vt:lpstr>Podsumowanie</vt:lpstr>
      <vt:lpstr>Podsumowanie roku 2025</vt:lpstr>
      <vt:lpstr>Pytania  i odpowiedzi</vt:lpstr>
      <vt:lpstr>Kontakt</vt:lpstr>
      <vt:lpstr>Dziękujemy</vt:lpstr>
    </vt:vector>
  </TitlesOfParts>
  <Manager/>
  <Company>DOROBISZ.eu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subject/>
  <dc:creator>Marek Dorobisz</dc:creator>
  <cp:keywords/>
  <dc:description/>
  <cp:revision>1</cp:revision>
  <cp:lastPrinted>2025-04-25T09:53:27Z</cp:lastPrinted>
  <dcterms:created xsi:type="dcterms:W3CDTF">2019-12-02T18:57:11Z</dcterms:created>
  <dcterms:modified xsi:type="dcterms:W3CDTF">2026-04-26T18:16:58Z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0x01010073B71E31BB3033438BEF35DE3846A713</vt:lpwstr>
  </property>
</Properties>
</file>